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58"/>
  </p:notesMasterIdLst>
  <p:sldIdLst>
    <p:sldId id="256" r:id="rId2"/>
    <p:sldId id="257" r:id="rId3"/>
    <p:sldId id="260" r:id="rId4"/>
    <p:sldId id="261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  <p:sldId id="302" r:id="rId45"/>
    <p:sldId id="303" r:id="rId46"/>
    <p:sldId id="304" r:id="rId47"/>
    <p:sldId id="305" r:id="rId48"/>
    <p:sldId id="306" r:id="rId49"/>
    <p:sldId id="307" r:id="rId50"/>
    <p:sldId id="308" r:id="rId51"/>
    <p:sldId id="309" r:id="rId52"/>
    <p:sldId id="310" r:id="rId53"/>
    <p:sldId id="311" r:id="rId54"/>
    <p:sldId id="312" r:id="rId55"/>
    <p:sldId id="313" r:id="rId56"/>
    <p:sldId id="314" r:id="rId57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59"/>
      <p:bold r:id="rId60"/>
      <p:italic r:id="rId61"/>
      <p:boldItalic r:id="rId62"/>
    </p:embeddedFont>
    <p:embeddedFont>
      <p:font typeface="Roboto" panose="020B0604020202020204" charset="0"/>
      <p:regular r:id="rId63"/>
      <p:bold r:id="rId64"/>
      <p:italic r:id="rId65"/>
      <p:boldItalic r:id="rId66"/>
    </p:embeddedFont>
    <p:embeddedFont>
      <p:font typeface="Helvetica Neue" panose="020B0604020202020204" charset="0"/>
      <p:regular r:id="rId67"/>
      <p:bold r:id="rId68"/>
      <p:italic r:id="rId69"/>
      <p:boldItalic r:id="rId70"/>
    </p:embeddedFont>
    <p:embeddedFont>
      <p:font typeface="Times" panose="02020603050405020304" pitchFamily="18" charset="0"/>
      <p:regular r:id="rId71"/>
      <p:bold r:id="rId72"/>
      <p:italic r:id="rId73"/>
      <p:boldItalic r:id="rId74"/>
    </p:embeddedFont>
    <p:embeddedFont>
      <p:font typeface="Roboto Light" panose="020B0604020202020204" charset="0"/>
      <p:regular r:id="rId75"/>
      <p:bold r:id="rId76"/>
      <p:italic r:id="rId77"/>
      <p:boldItalic r:id="rId78"/>
    </p:embeddedFont>
    <p:embeddedFont>
      <p:font typeface="Calibri" panose="020F0502020204030204" pitchFamily="34" charset="0"/>
      <p:regular r:id="rId79"/>
      <p:bold r:id="rId80"/>
      <p:italic r:id="rId81"/>
      <p:boldItalic r:id="rId8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5DA827E-2544-4360-83A3-FC9F58966600}">
  <a:tblStyle styleId="{45DA827E-2544-4360-83A3-FC9F58966600}" styleName="Table_0">
    <a:wholeTbl>
      <a:tcTxStyle b="off" i="off">
        <a:font>
          <a:latin typeface="Century Gothic"/>
          <a:ea typeface="Century Gothic"/>
          <a:cs typeface="Century Gothic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9EFF7"/>
          </a:solidFill>
        </a:fill>
      </a:tcStyle>
    </a:wholeTbl>
    <a:band1H>
      <a:tcTxStyle/>
      <a:tcStyle>
        <a:tcBdr/>
        <a:fill>
          <a:solidFill>
            <a:srgbClr val="D0DEE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0DEE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8F7CB23-1D25-42F8-AC7D-7675949458C6}" styleName="Table_1">
    <a:wholeTbl>
      <a:tcTxStyle b="off" i="off">
        <a:font>
          <a:latin typeface="Century Gothic"/>
          <a:ea typeface="Century Gothic"/>
          <a:cs typeface="Century Gothic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BF1E8"/>
          </a:solidFill>
        </a:fill>
      </a:tcStyle>
    </a:wholeTbl>
    <a:band1H>
      <a:tcTxStyle/>
      <a:tcStyle>
        <a:tcBdr/>
        <a:fill>
          <a:solidFill>
            <a:srgbClr val="D4E2CE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4E2CE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6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6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228" y="-2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5.fntdata"/><Relationship Id="rId68" Type="http://schemas.openxmlformats.org/officeDocument/2006/relationships/font" Target="fonts/font10.fntdata"/><Relationship Id="rId84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74" Type="http://schemas.openxmlformats.org/officeDocument/2006/relationships/font" Target="fonts/font16.fntdata"/><Relationship Id="rId79" Type="http://schemas.openxmlformats.org/officeDocument/2006/relationships/font" Target="fonts/font21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6.fntdata"/><Relationship Id="rId69" Type="http://schemas.openxmlformats.org/officeDocument/2006/relationships/font" Target="fonts/font11.fntdata"/><Relationship Id="rId77" Type="http://schemas.openxmlformats.org/officeDocument/2006/relationships/font" Target="fonts/font19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4.fntdata"/><Relationship Id="rId80" Type="http://schemas.openxmlformats.org/officeDocument/2006/relationships/font" Target="fonts/font22.fntdata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.fntdata"/><Relationship Id="rId67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4.fntdata"/><Relationship Id="rId70" Type="http://schemas.openxmlformats.org/officeDocument/2006/relationships/font" Target="fonts/font12.fntdata"/><Relationship Id="rId75" Type="http://schemas.openxmlformats.org/officeDocument/2006/relationships/font" Target="fonts/font17.fntdata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2.fntdata"/><Relationship Id="rId65" Type="http://schemas.openxmlformats.org/officeDocument/2006/relationships/font" Target="fonts/font7.fntdata"/><Relationship Id="rId73" Type="http://schemas.openxmlformats.org/officeDocument/2006/relationships/font" Target="fonts/font15.fntdata"/><Relationship Id="rId78" Type="http://schemas.openxmlformats.org/officeDocument/2006/relationships/font" Target="fonts/font20.fntdata"/><Relationship Id="rId81" Type="http://schemas.openxmlformats.org/officeDocument/2006/relationships/font" Target="fonts/font23.fntdata"/><Relationship Id="rId86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8.fntdata"/><Relationship Id="rId7" Type="http://schemas.openxmlformats.org/officeDocument/2006/relationships/slide" Target="slides/slide6.xml"/><Relationship Id="rId71" Type="http://schemas.openxmlformats.org/officeDocument/2006/relationships/font" Target="fonts/font13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8.fntdata"/><Relationship Id="rId61" Type="http://schemas.openxmlformats.org/officeDocument/2006/relationships/font" Target="fonts/font3.fntdata"/><Relationship Id="rId82" Type="http://schemas.openxmlformats.org/officeDocument/2006/relationships/font" Target="fonts/font24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1919626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8a480a94c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8a480a94c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78341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8adf084dad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John Tukey, Princeton mathematician and statistician, inventor of the Fast Fourier Transform and father of Exploratory Data Analysis.  Also coined the word “bit”.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Emphasis courtesy Jeff Heer, U. Washington</a:t>
            </a:r>
            <a:endParaRPr/>
          </a:p>
        </p:txBody>
      </p:sp>
      <p:sp>
        <p:nvSpPr>
          <p:cNvPr id="187" name="Google Shape;187;g8adf084dad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1166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8adf084da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Contrast to confirmatory data analysis (statistical hypothesis testing)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94" name="Google Shape;194;g8adf084da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791662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9743958c5f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9743958c5f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3116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9743958c5f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9743958c5f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52585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8adf084dad_0_1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g8adf084dad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46387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8adf084dad_0_1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g8adf084dad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626503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8adf084dad_0_1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g8adf084dad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59170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8adf084dad_0_1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g8adf084dad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925328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9743958c5f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g9743958c5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5083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8adf084dad_0_1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g8adf084dad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19539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8adf084dad_0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g8adf084dad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928028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8adf084dad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9" name="Google Shape;259;g8adf084dad_0_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g8adf084dad_0_1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831298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8adf084dad_0_1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g8adf084dad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611839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8adf084dad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75" name="Google Shape;275;g8adf084dad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 Light"/>
                <a:ea typeface="Roboto Light"/>
                <a:cs typeface="Roboto Light"/>
                <a:sym typeface="Roboto Light"/>
              </a:rPr>
              <a:t>anything in brackets is markup; only 4 pieces of information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255469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8adf084dad_0_1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g8adf084dad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897649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743958c5f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743958c5f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26499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9743958c5f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9743958c5f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55480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8adf084dad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3" name="Google Shape;303;g8adf084dad_0_1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g8adf084dad_0_1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53511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9743958c5f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6" name="Google Shape;326;g9743958c5f_0_1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g9743958c5f_0_1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0390332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8adf084dad_0_2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g8adf084dad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699612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9743958c5f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9743958c5f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63590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adf084dad_0_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g8adf084da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9863010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9743958c5f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9743958c5f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555652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8adf084dad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8" name="Google Shape;368;g8adf084dad_0_2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g8adf084dad_0_2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6356798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8adf084dad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6" name="Google Shape;396;g8adf084dad_0_2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g8adf084dad_0_2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3930434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9743958c5f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9743958c5f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44521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9743958c5f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9743958c5f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996005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8adf084dad_0_2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g8adf084da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4078241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8adf084dad_0_2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g8adf084dad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3824155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8adf084dad_0_2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g8adf084dad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4928220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8adf084dad_0_11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g8adf084dad_0_1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2423566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8adf084dad_0_11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g8adf084dad_0_1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1902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8adf084dad_0_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g8adf084da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4313656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8adf084dad_0_11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g8adf084dad_0_1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1386301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8adf084dad_0_11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g8adf084dad_0_1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1026223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8adf084dad_0_12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g8adf084dad_0_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3599606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8adf084dad_0_12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g8adf084dad_0_1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5202872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8adf084dad_0_12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g8adf084dad_0_1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9331777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8adf084dad_0_1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8" name="Google Shape;528;g8adf084dad_0_12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"/>
              <a:buNone/>
            </a:pPr>
            <a:r>
              <a:rPr lang="en" sz="1200" b="0" i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Year 2038 problem 🡪 32 bit signed time wraps around.</a:t>
            </a:r>
            <a:endParaRPr sz="1200" b="0" i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9" name="Google Shape;529;g8adf084dad_0_12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148523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9743958c5f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9743958c5f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569277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9743958c5f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9743958c5f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718688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8adf084dad_0_12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g8adf084dad_0_1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853600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8adf084dad_0_1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g8adf084dad_0_1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844166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8adf084dad_0_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8adf084dad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6683951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8adf084dad_0_12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g8adf084dad_0_1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5533915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8adf084dad_0_1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7" name="Google Shape;567;g8adf084dad_0_12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Negative numbers, large outliers, failed parsing …</a:t>
            </a:r>
            <a:endParaRPr/>
          </a:p>
        </p:txBody>
      </p:sp>
      <p:sp>
        <p:nvSpPr>
          <p:cNvPr id="568" name="Google Shape;568;g8adf084dad_0_12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3807943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8adf084dad_0_12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g8adf084dad_0_1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0301890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8adf084dad_0_1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0" name="Google Shape;580;g8adf084dad_0_12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Negative numbers, large outliers, failed parsing …</a:t>
            </a:r>
            <a:endParaRPr/>
          </a:p>
        </p:txBody>
      </p:sp>
      <p:sp>
        <p:nvSpPr>
          <p:cNvPr id="581" name="Google Shape;581;g8adf084dad_0_12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3642626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9743958c5f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9743958c5f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40390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9743958c5f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9743958c5f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45291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8adf084dad_0_12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g8adf084dad_0_1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00178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adf084dad_0_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8adf084dad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577227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8adf084dad_0_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g8adf084dad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2269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a480a94c4_0_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8a480a94c4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363804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8adf084dad_0_1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8adf084dad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9621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15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on right">
  <p:cSld name="SECTION_TITLE_AND_DESCRIPTION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body" idx="1"/>
          </p:nvPr>
        </p:nvSpPr>
        <p:spPr>
          <a:xfrm>
            <a:off x="311700" y="1152150"/>
            <a:ext cx="3950100" cy="34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body" idx="2"/>
          </p:nvPr>
        </p:nvSpPr>
        <p:spPr>
          <a:xfrm>
            <a:off x="4882900" y="448050"/>
            <a:ext cx="3950100" cy="41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3950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on left">
  <p:cSld name="SECTION_TITLE_AND_DESCRIPTION_1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6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body" idx="1"/>
          </p:nvPr>
        </p:nvSpPr>
        <p:spPr>
          <a:xfrm>
            <a:off x="4882900" y="1152150"/>
            <a:ext cx="3950100" cy="34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2"/>
          </p:nvPr>
        </p:nvSpPr>
        <p:spPr>
          <a:xfrm>
            <a:off x="310900" y="448050"/>
            <a:ext cx="3950100" cy="41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/>
          </p:nvPr>
        </p:nvSpPr>
        <p:spPr>
          <a:xfrm>
            <a:off x="4882900" y="445025"/>
            <a:ext cx="3950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ection Header">
  <p:cSld name="SECTION_HEADER_1">
    <p:bg>
      <p:bgPr>
        <a:solidFill>
          <a:srgbClr val="4A86E8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623888" y="1282305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Century Gothic"/>
              <a:buNone/>
              <a:defRPr sz="4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ldNum" idx="12"/>
          </p:nvPr>
        </p:nvSpPr>
        <p:spPr>
          <a:xfrm>
            <a:off x="-190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414338" y="240506"/>
            <a:ext cx="81012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619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Char char="⮚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238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sldNum" idx="12"/>
          </p:nvPr>
        </p:nvSpPr>
        <p:spPr>
          <a:xfrm>
            <a:off x="-190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l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l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l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l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l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l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l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l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Body">
  <p:cSld name="TITLE_AND_BODY_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3600"/>
              <a:buNone/>
              <a:defRPr sz="3600">
                <a:solidFill>
                  <a:srgbClr val="6D9EE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Font typeface="Roboto Light"/>
              <a:buChar char="●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Font typeface="Roboto Light"/>
              <a:buChar char="○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Font typeface="Roboto Light"/>
              <a:buChar char="■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Font typeface="Roboto Light"/>
              <a:buChar char="●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Font typeface="Roboto Light"/>
              <a:buChar char="○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Font typeface="Roboto Light"/>
              <a:buChar char="■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Font typeface="Roboto Light"/>
              <a:buChar char="●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Font typeface="Roboto Light"/>
              <a:buChar char="○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Font typeface="Roboto Light"/>
              <a:buChar char="■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152144"/>
            <a:ext cx="3950100" cy="34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3950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title"/>
          </p:nvPr>
        </p:nvSpPr>
        <p:spPr>
          <a:xfrm>
            <a:off x="311700" y="42467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Light"/>
              <a:buNone/>
              <a:defRPr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Light"/>
              <a:buNone/>
              <a:defRPr sz="2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Light"/>
              <a:buNone/>
              <a:defRPr sz="2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Light"/>
              <a:buNone/>
              <a:defRPr sz="2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Light"/>
              <a:buNone/>
              <a:defRPr sz="2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Light"/>
              <a:buNone/>
              <a:defRPr sz="2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Light"/>
              <a:buNone/>
              <a:defRPr sz="2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Light"/>
              <a:buNone/>
              <a:defRPr sz="2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Light"/>
              <a:buNone/>
              <a:defRPr sz="2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302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://abcnews.go.com/Lifestyle/silly-baby-panda-falls-flat-face-public-debut/story?id=42481478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anson.ucdavis.edu/courses/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en.wikipedia.org/wiki/Coordinated_Universal_Time" TargetMode="Externa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0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 and EDA</a:t>
            </a:r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ubTitle" idx="1"/>
          </p:nvPr>
        </p:nvSpPr>
        <p:spPr>
          <a:xfrm>
            <a:off x="311700" y="2797175"/>
            <a:ext cx="85206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Exploratory data analysis and its role in the data science lifecycle.</a:t>
            </a:r>
            <a:endParaRPr sz="1800">
              <a:solidFill>
                <a:srgbClr val="666666"/>
              </a:solidFill>
            </a:endParaRPr>
          </a:p>
        </p:txBody>
      </p:sp>
      <p:sp>
        <p:nvSpPr>
          <p:cNvPr id="79" name="Google Shape;79;p17"/>
          <p:cNvSpPr txBox="1">
            <a:spLocks noGrp="1"/>
          </p:cNvSpPr>
          <p:nvPr>
            <p:ph type="subTitle" idx="1"/>
          </p:nvPr>
        </p:nvSpPr>
        <p:spPr>
          <a:xfrm>
            <a:off x="-69156" y="3915822"/>
            <a:ext cx="9328416" cy="6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160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/>
              <a:t>	</a:t>
            </a:r>
            <a:r>
              <a:rPr lang="en" sz="1600" dirty="0" smtClean="0"/>
              <a:t>			Acknowledgment :Anthony </a:t>
            </a:r>
            <a:r>
              <a:rPr lang="en" sz="1600" dirty="0"/>
              <a:t>D. Joseph and Fernando </a:t>
            </a:r>
            <a:r>
              <a:rPr lang="en" sz="1600" dirty="0" smtClean="0"/>
              <a:t>Pérez</a:t>
            </a:r>
            <a:endParaRPr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"/>
            <a:ext cx="9172499" cy="5988204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9"/>
          <p:cNvSpPr txBox="1"/>
          <p:nvPr/>
        </p:nvSpPr>
        <p:spPr>
          <a:xfrm>
            <a:off x="5319132" y="3782123"/>
            <a:ext cx="3824700" cy="660600"/>
          </a:xfrm>
          <a:prstGeom prst="rect">
            <a:avLst/>
          </a:prstGeom>
          <a:solidFill>
            <a:schemeClr val="dk1">
              <a:alpha val="74900"/>
            </a:schemeClr>
          </a:solidFill>
          <a:ln>
            <a:noFill/>
          </a:ln>
        </p:spPr>
        <p:txBody>
          <a:bodyPr spcFirstLastPara="1" wrap="square" lIns="0" tIns="0" rIns="205725" bIns="0" anchor="ctr" anchorCtr="0">
            <a:noAutofit/>
          </a:bodyPr>
          <a:lstStyle/>
          <a:p>
            <a:pPr marL="2540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Data Analysis &amp; Statistics, Tukey 1965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  <a:p>
            <a:pPr marL="2540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Image from LIFE Magazine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91" name="Google Shape;191;p29"/>
          <p:cNvSpPr txBox="1"/>
          <p:nvPr/>
        </p:nvSpPr>
        <p:spPr>
          <a:xfrm>
            <a:off x="4359728" y="118074"/>
            <a:ext cx="4784100" cy="3596700"/>
          </a:xfrm>
          <a:prstGeom prst="rect">
            <a:avLst/>
          </a:prstGeom>
          <a:solidFill>
            <a:schemeClr val="dk1">
              <a:alpha val="84710"/>
            </a:schemeClr>
          </a:solidFill>
          <a:ln>
            <a:noFill/>
          </a:ln>
        </p:spPr>
        <p:txBody>
          <a:bodyPr spcFirstLastPara="1" wrap="square" lIns="137150" tIns="0" rIns="205725" bIns="0" anchor="ctr" anchorCtr="0">
            <a:noAutofit/>
          </a:bodyPr>
          <a:lstStyle/>
          <a:p>
            <a:pPr marL="254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John Tukey</a:t>
            </a:r>
            <a:endParaRPr sz="1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254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Princeton Mathematician &amp; Statistician</a:t>
            </a:r>
            <a:endParaRPr sz="1800" i="1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254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i="1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254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i="1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Introduced 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  <a:p>
            <a:pPr marL="419100" marR="0" lvl="0" indent="-387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Light"/>
              <a:buChar char="⮚"/>
            </a:pPr>
            <a:r>
              <a:rPr lang="en" sz="2100" i="1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Fast Fourier Transform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  <a:p>
            <a:pPr marL="419100" marR="0" lvl="0" indent="-387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Light"/>
              <a:buChar char="⮚"/>
            </a:pPr>
            <a:r>
              <a:rPr lang="en" sz="2100" i="1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“Bit” : </a:t>
            </a:r>
            <a:r>
              <a:rPr lang="en" sz="2100" i="1" u="sng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bi</a:t>
            </a:r>
            <a:r>
              <a:rPr lang="en" sz="2100" i="1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nary dig</a:t>
            </a:r>
            <a:r>
              <a:rPr lang="en" sz="2100" i="1" u="sng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it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  <a:p>
            <a:pPr marL="419100" marR="0" lvl="0" indent="-387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Char char="⮚"/>
            </a:pPr>
            <a:r>
              <a:rPr lang="en" sz="2100" b="1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Exploratory Data Analysis</a:t>
            </a:r>
            <a:endParaRPr sz="2100" b="1" i="1" u="sng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19100" marR="0" lvl="0" indent="-254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Noto Sans Symbols"/>
              <a:buNone/>
            </a:pPr>
            <a:endParaRPr sz="2100" i="1" u="sng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54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i="1" u="sng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Early Data Scientist</a:t>
            </a:r>
            <a:endParaRPr sz="1100"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"/>
            <a:ext cx="9172499" cy="5988204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0"/>
          <p:cNvSpPr txBox="1"/>
          <p:nvPr/>
        </p:nvSpPr>
        <p:spPr>
          <a:xfrm>
            <a:off x="5319132" y="3401123"/>
            <a:ext cx="3824700" cy="660600"/>
          </a:xfrm>
          <a:prstGeom prst="rect">
            <a:avLst/>
          </a:prstGeom>
          <a:solidFill>
            <a:schemeClr val="dk1">
              <a:alpha val="74900"/>
            </a:schemeClr>
          </a:solidFill>
          <a:ln>
            <a:noFill/>
          </a:ln>
        </p:spPr>
        <p:txBody>
          <a:bodyPr spcFirstLastPara="1" wrap="square" lIns="0" tIns="0" rIns="205725" bIns="0" anchor="ctr" anchorCtr="0">
            <a:noAutofit/>
          </a:bodyPr>
          <a:lstStyle/>
          <a:p>
            <a:pPr marL="2540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Data Analysis &amp; Statistics, Tukey 1965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  <a:p>
            <a:pPr marL="2540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Image from LIFE Magazine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98" name="Google Shape;198;p30"/>
          <p:cNvSpPr txBox="1"/>
          <p:nvPr/>
        </p:nvSpPr>
        <p:spPr>
          <a:xfrm>
            <a:off x="4359728" y="105937"/>
            <a:ext cx="4784100" cy="3194700"/>
          </a:xfrm>
          <a:prstGeom prst="rect">
            <a:avLst/>
          </a:prstGeom>
          <a:solidFill>
            <a:schemeClr val="dk1">
              <a:alpha val="84710"/>
            </a:schemeClr>
          </a:solidFill>
          <a:ln>
            <a:noFill/>
          </a:ln>
        </p:spPr>
        <p:txBody>
          <a:bodyPr spcFirstLastPara="1" wrap="square" lIns="137150" tIns="0" rIns="205725" bIns="0" anchor="ctr" anchorCtr="0">
            <a:noAutofit/>
          </a:bodyPr>
          <a:lstStyle/>
          <a:p>
            <a:pPr marL="254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EDA is like detective work </a:t>
            </a:r>
            <a:r>
              <a:rPr lang="en" sz="1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/>
            </a:r>
            <a:br>
              <a:rPr lang="en" sz="1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</a:br>
            <a:endParaRPr sz="1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254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i="1">
                <a:solidFill>
                  <a:schemeClr val="lt1"/>
                </a:solidFill>
                <a:latin typeface="Times"/>
                <a:ea typeface="Times"/>
                <a:cs typeface="Times"/>
                <a:sym typeface="Times"/>
              </a:rPr>
              <a:t>“Exploratory data analysis is an attitude, a state of flexibility, a willingness to look for those things that we believe are not there, as well as those that we believe to be there.” </a:t>
            </a:r>
            <a:endParaRPr sz="11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File Formats and Structure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3"/>
          <p:cNvSpPr txBox="1">
            <a:spLocks noGrp="1"/>
          </p:cNvSpPr>
          <p:nvPr>
            <p:ph type="title"/>
          </p:nvPr>
        </p:nvSpPr>
        <p:spPr>
          <a:xfrm>
            <a:off x="623888" y="1282305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Century Gothic"/>
              <a:buNone/>
            </a:pPr>
            <a:r>
              <a:rPr lang="en"/>
              <a:t>What should we look for?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4"/>
          <p:cNvSpPr txBox="1">
            <a:spLocks noGrp="1"/>
          </p:cNvSpPr>
          <p:nvPr>
            <p:ph type="title"/>
          </p:nvPr>
        </p:nvSpPr>
        <p:spPr>
          <a:xfrm>
            <a:off x="414338" y="240506"/>
            <a:ext cx="81012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Key Data Properties to Consider in EDA</a:t>
            </a:r>
            <a:endParaRPr/>
          </a:p>
        </p:txBody>
      </p:sp>
      <p:sp>
        <p:nvSpPr>
          <p:cNvPr id="219" name="Google Shape;219;p3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b="1" dirty="0"/>
              <a:t>Structure -- </a:t>
            </a:r>
            <a:r>
              <a:rPr lang="en" i="1" dirty="0"/>
              <a:t>the “shape” of a data file</a:t>
            </a:r>
            <a:endParaRPr dirty="0"/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b="1" dirty="0"/>
              <a:t>Granularity -- </a:t>
            </a:r>
            <a:r>
              <a:rPr lang="en" i="1" dirty="0"/>
              <a:t>how fine/coarse is each datum</a:t>
            </a:r>
            <a:endParaRPr dirty="0"/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b="1" dirty="0"/>
              <a:t>Scope -- </a:t>
            </a:r>
            <a:r>
              <a:rPr lang="en" i="1" dirty="0"/>
              <a:t>how (in)complete is the data</a:t>
            </a:r>
            <a:endParaRPr dirty="0"/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b="1" dirty="0"/>
              <a:t>Temporality -- </a:t>
            </a:r>
            <a:r>
              <a:rPr lang="en" i="1" dirty="0"/>
              <a:t>how is the data situated in time</a:t>
            </a:r>
            <a:endParaRPr dirty="0"/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b="1" dirty="0"/>
              <a:t>Faithfulness -- </a:t>
            </a:r>
            <a:r>
              <a:rPr lang="en" i="1" dirty="0"/>
              <a:t>how well does the data capture “reality”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5"/>
          <p:cNvSpPr/>
          <p:nvPr/>
        </p:nvSpPr>
        <p:spPr>
          <a:xfrm>
            <a:off x="628650" y="1311963"/>
            <a:ext cx="8714100" cy="457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5" name="Google Shape;225;p35"/>
          <p:cNvSpPr txBox="1">
            <a:spLocks noGrp="1"/>
          </p:cNvSpPr>
          <p:nvPr>
            <p:ph type="title"/>
          </p:nvPr>
        </p:nvSpPr>
        <p:spPr>
          <a:xfrm>
            <a:off x="414338" y="240506"/>
            <a:ext cx="81012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Key Data Properties to Consider in EDA</a:t>
            </a:r>
            <a:endParaRPr/>
          </a:p>
        </p:txBody>
      </p:sp>
      <p:sp>
        <p:nvSpPr>
          <p:cNvPr id="226" name="Google Shape;226;p3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100"/>
              <a:buChar char="●"/>
            </a:pPr>
            <a:r>
              <a:rPr lang="en" b="1">
                <a:solidFill>
                  <a:srgbClr val="7030A0"/>
                </a:solidFill>
              </a:rPr>
              <a:t>Structure -- </a:t>
            </a:r>
            <a:r>
              <a:rPr lang="en" i="1">
                <a:solidFill>
                  <a:srgbClr val="7030A0"/>
                </a:solidFill>
              </a:rPr>
              <a:t>the “shape” of a data file</a:t>
            </a:r>
            <a:endParaRPr/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100"/>
              <a:buChar char="●"/>
            </a:pPr>
            <a:r>
              <a:rPr lang="en" b="1">
                <a:solidFill>
                  <a:srgbClr val="7F7F7F"/>
                </a:solidFill>
              </a:rPr>
              <a:t>Granularity -- </a:t>
            </a:r>
            <a:r>
              <a:rPr lang="en" i="1">
                <a:solidFill>
                  <a:srgbClr val="7F7F7F"/>
                </a:solidFill>
              </a:rPr>
              <a:t>how fine/coarse is each datum</a:t>
            </a:r>
            <a:endParaRPr/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100"/>
              <a:buChar char="●"/>
            </a:pPr>
            <a:r>
              <a:rPr lang="en" b="1">
                <a:solidFill>
                  <a:srgbClr val="7F7F7F"/>
                </a:solidFill>
              </a:rPr>
              <a:t>Scope -- </a:t>
            </a:r>
            <a:r>
              <a:rPr lang="en" i="1">
                <a:solidFill>
                  <a:srgbClr val="7F7F7F"/>
                </a:solidFill>
              </a:rPr>
              <a:t>how (in)complete is the data</a:t>
            </a:r>
            <a:endParaRPr/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100"/>
              <a:buChar char="●"/>
            </a:pPr>
            <a:r>
              <a:rPr lang="en" b="1">
                <a:solidFill>
                  <a:srgbClr val="7F7F7F"/>
                </a:solidFill>
              </a:rPr>
              <a:t>Temporality -- </a:t>
            </a:r>
            <a:r>
              <a:rPr lang="en" i="1">
                <a:solidFill>
                  <a:srgbClr val="7F7F7F"/>
                </a:solidFill>
              </a:rPr>
              <a:t>how is the data situated in time</a:t>
            </a:r>
            <a:endParaRPr/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100"/>
              <a:buChar char="●"/>
            </a:pPr>
            <a:r>
              <a:rPr lang="en" b="1">
                <a:solidFill>
                  <a:srgbClr val="7F7F7F"/>
                </a:solidFill>
              </a:rPr>
              <a:t>Faithfulness -- </a:t>
            </a:r>
            <a:r>
              <a:rPr lang="en" i="1">
                <a:solidFill>
                  <a:srgbClr val="7F7F7F"/>
                </a:solidFill>
              </a:rPr>
              <a:t>how well does the data capture “reality”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6"/>
          <p:cNvSpPr txBox="1">
            <a:spLocks noGrp="1"/>
          </p:cNvSpPr>
          <p:nvPr>
            <p:ph type="title"/>
          </p:nvPr>
        </p:nvSpPr>
        <p:spPr>
          <a:xfrm>
            <a:off x="176956" y="9939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Rectangular Data</a:t>
            </a:r>
            <a:endParaRPr/>
          </a:p>
        </p:txBody>
      </p:sp>
      <p:sp>
        <p:nvSpPr>
          <p:cNvPr id="232" name="Google Shape;232;p36"/>
          <p:cNvSpPr txBox="1">
            <a:spLocks noGrp="1"/>
          </p:cNvSpPr>
          <p:nvPr>
            <p:ph type="body" idx="1"/>
          </p:nvPr>
        </p:nvSpPr>
        <p:spPr>
          <a:xfrm>
            <a:off x="290719" y="871091"/>
            <a:ext cx="8664300" cy="40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127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We prefer rectangular data for data analysis (why?)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Regular structures are easy manipulate and analyze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A big part of data cleaning is about </a:t>
            </a:r>
            <a:br>
              <a:rPr lang="en" sz="1800"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transforming data to be more rectangular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80000"/>
              </a:lnSpc>
              <a:spcBef>
                <a:spcPts val="900"/>
              </a:spcBef>
              <a:spcAft>
                <a:spcPts val="0"/>
              </a:spcAft>
              <a:buNone/>
            </a:pPr>
            <a:endParaRPr sz="900"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8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Two kinds of rectangular data: </a:t>
            </a:r>
            <a:r>
              <a:rPr lang="en" sz="1800" i="1">
                <a:latin typeface="Roboto Light"/>
                <a:ea typeface="Roboto Light"/>
                <a:cs typeface="Roboto Light"/>
                <a:sym typeface="Roboto Light"/>
              </a:rPr>
              <a:t>Tables and Matrices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8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			(what are the differences?)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80000"/>
              </a:lnSpc>
              <a:spcBef>
                <a:spcPts val="900"/>
              </a:spcBef>
              <a:spcAft>
                <a:spcPts val="80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aphicFrame>
        <p:nvGraphicFramePr>
          <p:cNvPr id="233" name="Google Shape;233;p36"/>
          <p:cNvGraphicFramePr/>
          <p:nvPr/>
        </p:nvGraphicFramePr>
        <p:xfrm>
          <a:off x="7056627" y="765533"/>
          <a:ext cx="1942000" cy="1617900"/>
        </p:xfrm>
        <a:graphic>
          <a:graphicData uri="http://schemas.openxmlformats.org/drawingml/2006/table">
            <a:tbl>
              <a:tblPr firstRow="1" firstCol="1">
                <a:noFill/>
                <a:tableStyleId>{45DA827E-2544-4360-83A3-FC9F58966600}</a:tableStyleId>
              </a:tblPr>
              <a:tblGrid>
                <a:gridCol w="242750"/>
                <a:gridCol w="242750"/>
                <a:gridCol w="242750"/>
                <a:gridCol w="242750"/>
                <a:gridCol w="242750"/>
                <a:gridCol w="242750"/>
                <a:gridCol w="242750"/>
                <a:gridCol w="242750"/>
              </a:tblGrid>
              <a:tr h="269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</a:tr>
              <a:tr h="269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269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269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269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269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234" name="Google Shape;234;p36"/>
          <p:cNvSpPr txBox="1"/>
          <p:nvPr/>
        </p:nvSpPr>
        <p:spPr>
          <a:xfrm rot="-5400000">
            <a:off x="5973404" y="1542016"/>
            <a:ext cx="17241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Records/Rows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5" name="Google Shape;235;p36"/>
          <p:cNvSpPr txBox="1"/>
          <p:nvPr/>
        </p:nvSpPr>
        <p:spPr>
          <a:xfrm>
            <a:off x="6947218" y="142286"/>
            <a:ext cx="216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Fields/Attributes/</a:t>
            </a:r>
            <a:br>
              <a:rPr lang="en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Features/Columns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7"/>
          <p:cNvSpPr txBox="1">
            <a:spLocks noGrp="1"/>
          </p:cNvSpPr>
          <p:nvPr>
            <p:ph type="title"/>
          </p:nvPr>
        </p:nvSpPr>
        <p:spPr>
          <a:xfrm>
            <a:off x="176956" y="9939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Rectangular Data</a:t>
            </a:r>
            <a:endParaRPr/>
          </a:p>
        </p:txBody>
      </p:sp>
      <p:sp>
        <p:nvSpPr>
          <p:cNvPr id="241" name="Google Shape;241;p37"/>
          <p:cNvSpPr txBox="1">
            <a:spLocks noGrp="1"/>
          </p:cNvSpPr>
          <p:nvPr>
            <p:ph type="body" idx="1"/>
          </p:nvPr>
        </p:nvSpPr>
        <p:spPr>
          <a:xfrm>
            <a:off x="290719" y="871091"/>
            <a:ext cx="8664300" cy="40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127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We prefer rectangular data for data analysis (why?)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Regular structures are easy manipulate and analyze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A big part of data cleaning is about </a:t>
            </a:r>
            <a:br>
              <a:rPr lang="en" sz="1800"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transforming data to be more rectangular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8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endParaRPr sz="900"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8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Two kinds of rectangular data: </a:t>
            </a:r>
            <a:r>
              <a:rPr lang="en" sz="1800" i="1">
                <a:latin typeface="Roboto Light"/>
                <a:ea typeface="Roboto Light"/>
                <a:cs typeface="Roboto Light"/>
                <a:sym typeface="Roboto Light"/>
              </a:rPr>
              <a:t>Tables and Matrices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8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			(what are the differences?)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8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AutoNum type="arabicPeriod"/>
            </a:pPr>
            <a:r>
              <a:rPr lang="en" b="1"/>
              <a:t>Tables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 (a.k.a. data-frames  in R/Python and relations in SQL)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1028700" lvl="2" indent="-234950" algn="l" rtl="0">
              <a:lnSpc>
                <a:spcPct val="8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Light"/>
              <a:buChar char="•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Named columns with different types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1028700" lvl="2" indent="-234950" algn="l" rtl="0">
              <a:lnSpc>
                <a:spcPct val="8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Light"/>
              <a:buChar char="•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Manipulated using data transformation languages (map, filter, group by, join, …)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8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b="1"/>
              <a:t>Matrices</a:t>
            </a:r>
            <a:endParaRPr b="1"/>
          </a:p>
          <a:p>
            <a:pPr marL="1028700" lvl="2" indent="-254000" algn="l" rtl="0">
              <a:lnSpc>
                <a:spcPct val="8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•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Numeric data of the same type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1028700" lvl="2" indent="-254000" algn="l" rtl="0">
              <a:lnSpc>
                <a:spcPct val="80000"/>
              </a:lnSpc>
              <a:spcBef>
                <a:spcPts val="9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Roboto Light"/>
              <a:buChar char="•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Manipulated using linear algebra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aphicFrame>
        <p:nvGraphicFramePr>
          <p:cNvPr id="242" name="Google Shape;242;p37"/>
          <p:cNvGraphicFramePr/>
          <p:nvPr/>
        </p:nvGraphicFramePr>
        <p:xfrm>
          <a:off x="7056627" y="765533"/>
          <a:ext cx="1942000" cy="1617900"/>
        </p:xfrm>
        <a:graphic>
          <a:graphicData uri="http://schemas.openxmlformats.org/drawingml/2006/table">
            <a:tbl>
              <a:tblPr firstRow="1" firstCol="1">
                <a:noFill/>
                <a:tableStyleId>{45DA827E-2544-4360-83A3-FC9F58966600}</a:tableStyleId>
              </a:tblPr>
              <a:tblGrid>
                <a:gridCol w="242750"/>
                <a:gridCol w="242750"/>
                <a:gridCol w="242750"/>
                <a:gridCol w="242750"/>
                <a:gridCol w="242750"/>
                <a:gridCol w="242750"/>
                <a:gridCol w="242750"/>
                <a:gridCol w="242750"/>
              </a:tblGrid>
              <a:tr h="269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</a:tr>
              <a:tr h="269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269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269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269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269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0" i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106575" marR="106575" marT="53300" marB="53300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243" name="Google Shape;243;p37"/>
          <p:cNvSpPr txBox="1"/>
          <p:nvPr/>
        </p:nvSpPr>
        <p:spPr>
          <a:xfrm rot="-5400000">
            <a:off x="5973404" y="1542016"/>
            <a:ext cx="17241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Records/Rows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4" name="Google Shape;244;p37"/>
          <p:cNvSpPr txBox="1"/>
          <p:nvPr/>
        </p:nvSpPr>
        <p:spPr>
          <a:xfrm>
            <a:off x="6947218" y="142286"/>
            <a:ext cx="216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Fields/Attributes/</a:t>
            </a:r>
            <a:br>
              <a:rPr lang="en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Features/Columns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8"/>
          <p:cNvSpPr txBox="1">
            <a:spLocks noGrp="1"/>
          </p:cNvSpPr>
          <p:nvPr>
            <p:ph type="title"/>
          </p:nvPr>
        </p:nvSpPr>
        <p:spPr>
          <a:xfrm>
            <a:off x="233775" y="333769"/>
            <a:ext cx="63903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How are these data files formatted?</a:t>
            </a:r>
            <a:endParaRPr/>
          </a:p>
        </p:txBody>
      </p:sp>
      <p:pic>
        <p:nvPicPr>
          <p:cNvPr id="250" name="Google Shape;250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165" y="1110690"/>
            <a:ext cx="5248330" cy="2511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68574" y="2261676"/>
            <a:ext cx="5248332" cy="22781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80342" y="3528908"/>
            <a:ext cx="6060908" cy="1520228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8"/>
          <p:cNvSpPr txBox="1"/>
          <p:nvPr/>
        </p:nvSpPr>
        <p:spPr>
          <a:xfrm>
            <a:off x="5525333" y="1110690"/>
            <a:ext cx="25611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TSV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Tab separated values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4" name="Google Shape;254;p38"/>
          <p:cNvSpPr txBox="1"/>
          <p:nvPr/>
        </p:nvSpPr>
        <p:spPr>
          <a:xfrm>
            <a:off x="6316905" y="2258533"/>
            <a:ext cx="2364900" cy="9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CSV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Comma separated </a:t>
            </a:r>
            <a:br>
              <a:rPr lang="en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values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5" name="Google Shape;255;p38"/>
          <p:cNvSpPr txBox="1"/>
          <p:nvPr/>
        </p:nvSpPr>
        <p:spPr>
          <a:xfrm>
            <a:off x="6670719" y="3542560"/>
            <a:ext cx="9357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JSON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6" name="Google Shape;256;p38"/>
          <p:cNvSpPr txBox="1"/>
          <p:nvPr/>
        </p:nvSpPr>
        <p:spPr>
          <a:xfrm>
            <a:off x="7470956" y="1843569"/>
            <a:ext cx="1462800" cy="715500"/>
          </a:xfrm>
          <a:prstGeom prst="rect">
            <a:avLst/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12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2750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Which is the best?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857250"/>
            <a:ext cx="9144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8"/>
          <p:cNvSpPr txBox="1">
            <a:spLocks noGrp="1"/>
          </p:cNvSpPr>
          <p:nvPr>
            <p:ph type="title"/>
          </p:nvPr>
        </p:nvSpPr>
        <p:spPr>
          <a:xfrm>
            <a:off x="342220" y="259624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entury Gothic"/>
              <a:buNone/>
            </a:pPr>
            <a:r>
              <a:rPr lang="en" sz="5400" b="1"/>
              <a:t>Previously …</a:t>
            </a:r>
            <a:endParaRPr/>
          </a:p>
        </p:txBody>
      </p:sp>
      <p:sp>
        <p:nvSpPr>
          <p:cNvPr id="86" name="Google Shape;86;p18"/>
          <p:cNvSpPr/>
          <p:nvPr/>
        </p:nvSpPr>
        <p:spPr>
          <a:xfrm>
            <a:off x="0" y="4812050"/>
            <a:ext cx="7830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 dirty="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http://abcnews.go.com/Lifestyle/silly-baby-panda-falls-flat-face-public-debut/story?id=42481478</a:t>
            </a:r>
            <a:r>
              <a:rPr lang="en" sz="1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7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9"/>
          <p:cNvSpPr txBox="1">
            <a:spLocks noGrp="1"/>
          </p:cNvSpPr>
          <p:nvPr>
            <p:ph type="title"/>
          </p:nvPr>
        </p:nvSpPr>
        <p:spPr>
          <a:xfrm>
            <a:off x="281990" y="0"/>
            <a:ext cx="87573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Comma and Tab Separated Values Files</a:t>
            </a:r>
            <a:endParaRPr/>
          </a:p>
        </p:txBody>
      </p:sp>
      <p:sp>
        <p:nvSpPr>
          <p:cNvPr id="263" name="Google Shape;263;p39"/>
          <p:cNvSpPr txBox="1">
            <a:spLocks noGrp="1"/>
          </p:cNvSpPr>
          <p:nvPr>
            <p:ph type="body" idx="1"/>
          </p:nvPr>
        </p:nvSpPr>
        <p:spPr>
          <a:xfrm>
            <a:off x="187824" y="994175"/>
            <a:ext cx="3525900" cy="39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oboto Light"/>
              <a:buChar char="●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Tabular data where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9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Light"/>
              <a:buChar char="○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Records are delimited by a </a:t>
            </a:r>
            <a:r>
              <a:rPr lang="en" sz="1700" i="1">
                <a:latin typeface="Roboto Light"/>
                <a:ea typeface="Roboto Light"/>
                <a:cs typeface="Roboto Light"/>
                <a:sym typeface="Roboto Light"/>
              </a:rPr>
              <a:t>newline</a:t>
            </a: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: “\n”, “\r\n”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9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Light"/>
              <a:buChar char="○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Fields are delimited by ‘,’ (comma) or ‘\t’ (tab)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oboto Light"/>
              <a:buChar char="●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Very Common! 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oboto Light"/>
              <a:buChar char="●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Issues?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9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Light"/>
              <a:buChar char="○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Commas, tabs in records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9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Light"/>
              <a:buChar char="○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Quoting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9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Light"/>
              <a:buChar char="○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…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264" name="Google Shape;264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34063" y="1093902"/>
            <a:ext cx="5248330" cy="2511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09823" y="1784546"/>
            <a:ext cx="5248332" cy="22781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0"/>
          <p:cNvSpPr txBox="1">
            <a:spLocks noGrp="1"/>
          </p:cNvSpPr>
          <p:nvPr>
            <p:ph type="title"/>
          </p:nvPr>
        </p:nvSpPr>
        <p:spPr>
          <a:xfrm>
            <a:off x="221832" y="156285"/>
            <a:ext cx="81012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JavaScript Object Notation (JSON)</a:t>
            </a:r>
            <a:endParaRPr/>
          </a:p>
        </p:txBody>
      </p:sp>
      <p:sp>
        <p:nvSpPr>
          <p:cNvPr id="271" name="Google Shape;271;p40"/>
          <p:cNvSpPr txBox="1">
            <a:spLocks noGrp="1"/>
          </p:cNvSpPr>
          <p:nvPr>
            <p:ph type="body" idx="1"/>
          </p:nvPr>
        </p:nvSpPr>
        <p:spPr>
          <a:xfrm>
            <a:off x="521494" y="2817859"/>
            <a:ext cx="7886700" cy="21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oboto Light"/>
              <a:buChar char="●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Widely used file format for nested data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9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Light"/>
              <a:buChar char="○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Very similar to python dictionaries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9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Light"/>
              <a:buChar char="○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Strict formatting ”quoting” addresses some issues in CSV/TSV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oboto Light"/>
              <a:buChar char="●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Issues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9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Light"/>
              <a:buChar char="○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Not rectangular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9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Light"/>
              <a:buChar char="○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Each record can have different fields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9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Light"/>
              <a:buChar char="○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Nesting means records can contain tables – complicated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272" name="Google Shape;272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42674" y="984811"/>
            <a:ext cx="6060908" cy="15202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1"/>
          <p:cNvSpPr txBox="1">
            <a:spLocks noGrp="1"/>
          </p:cNvSpPr>
          <p:nvPr>
            <p:ph type="title"/>
          </p:nvPr>
        </p:nvSpPr>
        <p:spPr>
          <a:xfrm>
            <a:off x="403825" y="265000"/>
            <a:ext cx="88908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Extensible Markup Language - XML (another kind of nested data)</a:t>
            </a:r>
            <a:endParaRPr dirty="0"/>
          </a:p>
        </p:txBody>
      </p:sp>
      <p:sp>
        <p:nvSpPr>
          <p:cNvPr id="278" name="Google Shape;278;p41"/>
          <p:cNvSpPr txBox="1">
            <a:spLocks noGrp="1"/>
          </p:cNvSpPr>
          <p:nvPr>
            <p:ph type="body" idx="1"/>
          </p:nvPr>
        </p:nvSpPr>
        <p:spPr>
          <a:xfrm>
            <a:off x="565022" y="1065713"/>
            <a:ext cx="6541500" cy="39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200">
                <a:latin typeface="Courier"/>
                <a:ea typeface="Courier"/>
                <a:cs typeface="Courier"/>
                <a:sym typeface="Courier"/>
              </a:rPr>
              <a:t>&lt;catalog&gt;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</a:pPr>
            <a:r>
              <a:rPr lang="en" sz="1200">
                <a:latin typeface="Courier"/>
                <a:ea typeface="Courier"/>
                <a:cs typeface="Courier"/>
                <a:sym typeface="Courier"/>
              </a:rPr>
              <a:t>  &lt;plant type='a'&gt;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</a:pPr>
            <a:r>
              <a:rPr lang="en" sz="1200">
                <a:latin typeface="Courier"/>
                <a:ea typeface="Courier"/>
                <a:cs typeface="Courier"/>
                <a:sym typeface="Courier"/>
              </a:rPr>
              <a:t>    &lt;common&gt;Bloodroot&lt;/common&gt;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</a:pPr>
            <a:r>
              <a:rPr lang="en" sz="1200">
                <a:latin typeface="Courier"/>
                <a:ea typeface="Courier"/>
                <a:cs typeface="Courier"/>
                <a:sym typeface="Courier"/>
              </a:rPr>
              <a:t>    &lt;botanical&gt;Sanguinaria canadensis&lt;/botanical&gt;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</a:pPr>
            <a:r>
              <a:rPr lang="en" sz="1200">
                <a:latin typeface="Courier"/>
                <a:ea typeface="Courier"/>
                <a:cs typeface="Courier"/>
                <a:sym typeface="Courier"/>
              </a:rPr>
              <a:t>    &lt;zone&gt;4&lt;/zone&gt;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</a:pPr>
            <a:r>
              <a:rPr lang="en" sz="1200">
                <a:latin typeface="Courier"/>
                <a:ea typeface="Courier"/>
                <a:cs typeface="Courier"/>
                <a:sym typeface="Courier"/>
              </a:rPr>
              <a:t>    &lt;light&gt;Mostly Shady&lt;/light&gt;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</a:pPr>
            <a:r>
              <a:rPr lang="en" sz="1200">
                <a:latin typeface="Courier"/>
                <a:ea typeface="Courier"/>
                <a:cs typeface="Courier"/>
                <a:sym typeface="Courier"/>
              </a:rPr>
              <a:t>    &lt;price&gt;2.44&lt;/price&gt;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</a:pPr>
            <a:r>
              <a:rPr lang="en" sz="1200">
                <a:latin typeface="Courier"/>
                <a:ea typeface="Courier"/>
                <a:cs typeface="Courier"/>
                <a:sym typeface="Courier"/>
              </a:rPr>
              <a:t>    &lt;availability&gt;03/15/2006&lt;/availability&gt;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</a:pPr>
            <a:r>
              <a:rPr lang="en" sz="1200">
                <a:latin typeface="Courier"/>
                <a:ea typeface="Courier"/>
                <a:cs typeface="Courier"/>
                <a:sym typeface="Courier"/>
              </a:rPr>
              <a:t>    &lt;description&gt;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</a:pPr>
            <a:r>
              <a:rPr lang="en" sz="1200">
                <a:latin typeface="Courier"/>
                <a:ea typeface="Courier"/>
                <a:cs typeface="Courier"/>
                <a:sym typeface="Courier"/>
              </a:rPr>
              <a:t>	&lt;color&gt;white&lt;/color&gt;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</a:pPr>
            <a:r>
              <a:rPr lang="en" sz="1200">
                <a:latin typeface="Courier"/>
                <a:ea typeface="Courier"/>
                <a:cs typeface="Courier"/>
                <a:sym typeface="Courier"/>
              </a:rPr>
              <a:t>	&lt;petals&gt;true&lt;/petals&gt;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</a:pPr>
            <a:r>
              <a:rPr lang="en" sz="1200">
                <a:latin typeface="Courier"/>
                <a:ea typeface="Courier"/>
                <a:cs typeface="Courier"/>
                <a:sym typeface="Courier"/>
              </a:rPr>
              <a:t>    &lt;/description&gt;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</a:pPr>
            <a:r>
              <a:rPr lang="en" sz="1200">
                <a:latin typeface="Courier"/>
                <a:ea typeface="Courier"/>
                <a:cs typeface="Courier"/>
                <a:sym typeface="Courier"/>
              </a:rPr>
              <a:t>    &lt;indoor&gt;true&lt;/indoor&gt;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</a:pPr>
            <a:r>
              <a:rPr lang="en" sz="1200">
                <a:latin typeface="Courier"/>
                <a:ea typeface="Courier"/>
                <a:cs typeface="Courier"/>
                <a:sym typeface="Courier"/>
              </a:rPr>
              <a:t>  &lt;/plant&gt;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</a:pPr>
            <a:r>
              <a:rPr lang="en" sz="1200">
                <a:latin typeface="Courier"/>
                <a:ea typeface="Courier"/>
                <a:cs typeface="Courier"/>
                <a:sym typeface="Courier"/>
              </a:rPr>
              <a:t>…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300"/>
              </a:spcBef>
              <a:spcAft>
                <a:spcPts val="800"/>
              </a:spcAft>
              <a:buSzPts val="1200"/>
              <a:buNone/>
            </a:pPr>
            <a:r>
              <a:rPr lang="en" sz="1200">
                <a:latin typeface="Courier"/>
                <a:ea typeface="Courier"/>
                <a:cs typeface="Courier"/>
                <a:sym typeface="Courier"/>
              </a:rPr>
              <a:t>&lt;/catalog&gt;</a:t>
            </a:r>
            <a:endParaRPr/>
          </a:p>
        </p:txBody>
      </p:sp>
      <p:grpSp>
        <p:nvGrpSpPr>
          <p:cNvPr id="279" name="Google Shape;279;p41"/>
          <p:cNvGrpSpPr/>
          <p:nvPr/>
        </p:nvGrpSpPr>
        <p:grpSpPr>
          <a:xfrm>
            <a:off x="3660546" y="3323561"/>
            <a:ext cx="3190146" cy="510143"/>
            <a:chOff x="4880729" y="4431415"/>
            <a:chExt cx="4253529" cy="680191"/>
          </a:xfrm>
        </p:grpSpPr>
        <p:sp>
          <p:nvSpPr>
            <p:cNvPr id="280" name="Google Shape;280;p41"/>
            <p:cNvSpPr txBox="1"/>
            <p:nvPr/>
          </p:nvSpPr>
          <p:spPr>
            <a:xfrm>
              <a:off x="5705257" y="4526906"/>
              <a:ext cx="3429000" cy="58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dk1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Nested structure</a:t>
              </a:r>
              <a:endParaRPr sz="1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81" name="Google Shape;281;p41"/>
            <p:cNvSpPr/>
            <p:nvPr/>
          </p:nvSpPr>
          <p:spPr>
            <a:xfrm rot="816714">
              <a:off x="4922676" y="4492498"/>
              <a:ext cx="569805" cy="424133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2"/>
          <p:cNvSpPr txBox="1">
            <a:spLocks noGrp="1"/>
          </p:cNvSpPr>
          <p:nvPr>
            <p:ph type="body" idx="1"/>
          </p:nvPr>
        </p:nvSpPr>
        <p:spPr>
          <a:xfrm>
            <a:off x="579808" y="1518062"/>
            <a:ext cx="7886700" cy="3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500">
                <a:latin typeface="Courier"/>
                <a:ea typeface="Courier"/>
                <a:cs typeface="Courier"/>
                <a:sym typeface="Courier"/>
              </a:rPr>
              <a:t>169.237.46.168 - - [26/Jan/2014:10:47:58 -0800] "GET /stat141/Winter04 HTTP/1.1" 301 328 "http://anson.ucdavis.edu/courses/"  "Mozilla/4.0 (compatible; MSIE 6.0; Windows NT 5.0; .NET CLR 1.1.4322)”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1500"/>
              <a:buNone/>
            </a:pPr>
            <a:endParaRPr sz="1500">
              <a:latin typeface="Courier"/>
              <a:ea typeface="Courier"/>
              <a:cs typeface="Courier"/>
              <a:sym typeface="Courier"/>
            </a:endParaRPr>
          </a:p>
          <a:p>
            <a:pPr marL="0" lvl="0" indent="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1500"/>
              <a:buNone/>
            </a:pPr>
            <a:r>
              <a:rPr lang="en" sz="1500">
                <a:latin typeface="Courier"/>
                <a:ea typeface="Courier"/>
                <a:cs typeface="Courier"/>
                <a:sym typeface="Courier"/>
              </a:rPr>
              <a:t>169.237.6.168 - - [8/Jan/2014:10:47:58 -0800] "GET /stat141/Winter04/ HTTP/1.1" 200 2585 "</a:t>
            </a:r>
            <a:r>
              <a:rPr lang="en" sz="1500" u="sng">
                <a:solidFill>
                  <a:schemeClr val="hlink"/>
                </a:solidFill>
                <a:latin typeface="Courier"/>
                <a:ea typeface="Courier"/>
                <a:cs typeface="Courier"/>
                <a:sym typeface="Courier"/>
                <a:hlinkClick r:id="rId3"/>
              </a:rPr>
              <a:t>http://anson.ucdavis.edu/courses/</a:t>
            </a:r>
            <a:r>
              <a:rPr lang="en" sz="1500">
                <a:latin typeface="Courier"/>
                <a:ea typeface="Courier"/>
                <a:cs typeface="Courier"/>
                <a:sym typeface="Courier"/>
              </a:rPr>
              <a:t>" "Mozilla/4.0 (compatible; MSIE 6.0; Windows NT 5.0; .NET CLR 1.1.4322)"</a:t>
            </a:r>
            <a:endParaRPr sz="1500">
              <a:latin typeface="Courier"/>
              <a:ea typeface="Courier"/>
              <a:cs typeface="Courier"/>
              <a:sym typeface="Courier"/>
            </a:endParaRPr>
          </a:p>
          <a:p>
            <a:pPr marL="0" lvl="0" indent="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1500"/>
              <a:buNone/>
            </a:pPr>
            <a:endParaRPr sz="1500">
              <a:latin typeface="Courier"/>
              <a:ea typeface="Courier"/>
              <a:cs typeface="Courier"/>
              <a:sym typeface="Courier"/>
            </a:endParaRPr>
          </a:p>
          <a:p>
            <a:pPr marL="342900" lvl="1" indent="0" algn="l" rtl="0">
              <a:lnSpc>
                <a:spcPct val="90000"/>
              </a:lnSpc>
              <a:spcBef>
                <a:spcPts val="400"/>
              </a:spcBef>
              <a:spcAft>
                <a:spcPts val="800"/>
              </a:spcAft>
              <a:buClr>
                <a:schemeClr val="dk1"/>
              </a:buClr>
              <a:buSzPts val="1800"/>
              <a:buNone/>
            </a:pPr>
            <a:endParaRPr/>
          </a:p>
        </p:txBody>
      </p:sp>
      <p:sp>
        <p:nvSpPr>
          <p:cNvPr id="287" name="Google Shape;287;p42"/>
          <p:cNvSpPr txBox="1">
            <a:spLocks noGrp="1"/>
          </p:cNvSpPr>
          <p:nvPr>
            <p:ph type="title"/>
          </p:nvPr>
        </p:nvSpPr>
        <p:spPr>
          <a:xfrm>
            <a:off x="414338" y="389593"/>
            <a:ext cx="81012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Log Data</a:t>
            </a:r>
            <a:endParaRPr/>
          </a:p>
        </p:txBody>
      </p:sp>
      <p:sp>
        <p:nvSpPr>
          <p:cNvPr id="288" name="Google Shape;288;p42"/>
          <p:cNvSpPr/>
          <p:nvPr/>
        </p:nvSpPr>
        <p:spPr>
          <a:xfrm>
            <a:off x="579808" y="1483534"/>
            <a:ext cx="7935600" cy="1031400"/>
          </a:xfrm>
          <a:prstGeom prst="rect">
            <a:avLst/>
          </a:prstGeom>
          <a:gradFill>
            <a:gsLst>
              <a:gs pos="0">
                <a:srgbClr val="489BE7">
                  <a:alpha val="37647"/>
                </a:srgbClr>
              </a:gs>
              <a:gs pos="100000">
                <a:srgbClr val="91CCFF">
                  <a:alpha val="37647"/>
                </a:srgbClr>
              </a:gs>
            </a:gsLst>
            <a:lin ang="16200038" scaled="0"/>
          </a:gra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9" name="Google Shape;289;p42"/>
          <p:cNvSpPr/>
          <p:nvPr/>
        </p:nvSpPr>
        <p:spPr>
          <a:xfrm>
            <a:off x="579808" y="2821125"/>
            <a:ext cx="7935600" cy="1090800"/>
          </a:xfrm>
          <a:prstGeom prst="rect">
            <a:avLst/>
          </a:prstGeom>
          <a:solidFill>
            <a:srgbClr val="008000">
              <a:alpha val="37650"/>
            </a:srgbClr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0" name="Google Shape;290;p42"/>
          <p:cNvSpPr txBox="1"/>
          <p:nvPr/>
        </p:nvSpPr>
        <p:spPr>
          <a:xfrm>
            <a:off x="5747802" y="603403"/>
            <a:ext cx="3211200" cy="8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Is this a csv file? tsv?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JSON/XML?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Keys and Joins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5"/>
          <p:cNvSpPr txBox="1">
            <a:spLocks noGrp="1"/>
          </p:cNvSpPr>
          <p:nvPr>
            <p:ph type="title"/>
          </p:nvPr>
        </p:nvSpPr>
        <p:spPr>
          <a:xfrm>
            <a:off x="372714" y="-2281"/>
            <a:ext cx="81012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Structure: Keys</a:t>
            </a:r>
            <a:endParaRPr/>
          </a:p>
        </p:txBody>
      </p:sp>
      <p:sp>
        <p:nvSpPr>
          <p:cNvPr id="307" name="Google Shape;307;p45"/>
          <p:cNvSpPr txBox="1">
            <a:spLocks noGrp="1"/>
          </p:cNvSpPr>
          <p:nvPr>
            <p:ph type="body" idx="1"/>
          </p:nvPr>
        </p:nvSpPr>
        <p:spPr>
          <a:xfrm>
            <a:off x="201925" y="916275"/>
            <a:ext cx="4759500" cy="38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oboto Light"/>
              <a:buChar char="●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Often data will reference other pieces of data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42900" algn="l" rtl="0">
              <a:lnSpc>
                <a:spcPct val="8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●"/>
            </a:pPr>
            <a:r>
              <a:rPr lang="en" sz="1700" b="1"/>
              <a:t>Primary key</a:t>
            </a: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: </a:t>
            </a:r>
            <a:r>
              <a:rPr lang="en" sz="1700" i="1">
                <a:latin typeface="Roboto Light"/>
                <a:ea typeface="Roboto Light"/>
                <a:cs typeface="Roboto Light"/>
                <a:sym typeface="Roboto Light"/>
              </a:rPr>
              <a:t>the column or set of columns in a table that determine the values of the remaining columns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925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 Light"/>
              <a:buChar char="○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Primary keys are unique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925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 Light"/>
              <a:buChar char="○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Examples: SSN, ProductIDs, …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aphicFrame>
        <p:nvGraphicFramePr>
          <p:cNvPr id="308" name="Google Shape;308;p45"/>
          <p:cNvGraphicFramePr/>
          <p:nvPr/>
        </p:nvGraphicFramePr>
        <p:xfrm>
          <a:off x="5057113" y="333488"/>
          <a:ext cx="3390675" cy="1127840"/>
        </p:xfrm>
        <a:graphic>
          <a:graphicData uri="http://schemas.openxmlformats.org/drawingml/2006/table">
            <a:tbl>
              <a:tblPr firstRow="1" bandRow="1">
                <a:noFill/>
                <a:tableStyleId>{45DA827E-2544-4360-83A3-FC9F58966600}</a:tableStyleId>
              </a:tblPr>
              <a:tblGrid>
                <a:gridCol w="1130225"/>
                <a:gridCol w="1130225"/>
                <a:gridCol w="1130225"/>
              </a:tblGrid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sng"/>
                        <a:t>OrderNum</a:t>
                      </a:r>
                      <a:endParaRPr sz="1400" u="sng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sng"/>
                        <a:t>ProdID</a:t>
                      </a:r>
                      <a:endParaRPr sz="1400" u="sng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Quantity</a:t>
                      </a:r>
                      <a:endParaRPr sz="1100"/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1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42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3</a:t>
                      </a:r>
                      <a:endParaRPr sz="1100"/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1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999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2</a:t>
                      </a:r>
                      <a:endParaRPr sz="1100"/>
                    </a:p>
                  </a:txBody>
                  <a:tcPr marL="68600" marR="68600" marT="34300" marB="34300"/>
                </a:tc>
              </a:tr>
              <a:tr h="270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2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42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1</a:t>
                      </a:r>
                      <a:endParaRPr sz="1100"/>
                    </a:p>
                  </a:txBody>
                  <a:tcPr marL="68600" marR="68600" marT="34300" marB="34300"/>
                </a:tc>
              </a:tr>
            </a:tbl>
          </a:graphicData>
        </a:graphic>
      </p:graphicFrame>
      <p:graphicFrame>
        <p:nvGraphicFramePr>
          <p:cNvPr id="309" name="Google Shape;309;p45"/>
          <p:cNvGraphicFramePr/>
          <p:nvPr/>
        </p:nvGraphicFramePr>
        <p:xfrm>
          <a:off x="5185050" y="1782875"/>
          <a:ext cx="3262725" cy="845880"/>
        </p:xfrm>
        <a:graphic>
          <a:graphicData uri="http://schemas.openxmlformats.org/drawingml/2006/table">
            <a:tbl>
              <a:tblPr firstRow="1" bandRow="1">
                <a:noFill/>
                <a:tableStyleId>{98F7CB23-1D25-42F8-AC7D-7675949458C6}</a:tableStyleId>
              </a:tblPr>
              <a:tblGrid>
                <a:gridCol w="1087575"/>
                <a:gridCol w="1087575"/>
                <a:gridCol w="1087575"/>
              </a:tblGrid>
              <a:tr h="171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sng"/>
                        <a:t>OrderNum</a:t>
                      </a:r>
                      <a:endParaRPr sz="1400" u="sng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sng"/>
                        <a:t>CustID</a:t>
                      </a:r>
                      <a:endParaRPr sz="1400" u="sng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Date</a:t>
                      </a:r>
                      <a:endParaRPr sz="1100"/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1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171345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8/21/2017</a:t>
                      </a:r>
                      <a:endParaRPr sz="1100"/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2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281139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8/30/2017</a:t>
                      </a:r>
                      <a:endParaRPr sz="1100"/>
                    </a:p>
                  </a:txBody>
                  <a:tcPr marL="68600" marR="68600" marT="34300" marB="34300"/>
                </a:tc>
              </a:tr>
            </a:tbl>
          </a:graphicData>
        </a:graphic>
      </p:graphicFrame>
      <p:graphicFrame>
        <p:nvGraphicFramePr>
          <p:cNvPr id="310" name="Google Shape;310;p45"/>
          <p:cNvGraphicFramePr/>
          <p:nvPr/>
        </p:nvGraphicFramePr>
        <p:xfrm>
          <a:off x="6563794" y="2946603"/>
          <a:ext cx="1884000" cy="845880"/>
        </p:xfrm>
        <a:graphic>
          <a:graphicData uri="http://schemas.openxmlformats.org/drawingml/2006/table">
            <a:tbl>
              <a:tblPr firstRow="1" bandRow="1">
                <a:noFill/>
                <a:tableStyleId>{45DA827E-2544-4360-83A3-FC9F58966600}</a:tableStyleId>
              </a:tblPr>
              <a:tblGrid>
                <a:gridCol w="942000"/>
                <a:gridCol w="942000"/>
              </a:tblGrid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sng"/>
                        <a:t>ProdID</a:t>
                      </a:r>
                      <a:endParaRPr sz="1400" u="sng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/>
                        <a:t>Cost</a:t>
                      </a:r>
                      <a:endParaRPr sz="1100"/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42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3.14</a:t>
                      </a:r>
                      <a:endParaRPr sz="1100"/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999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2.72</a:t>
                      </a:r>
                      <a:endParaRPr sz="1100"/>
                    </a:p>
                  </a:txBody>
                  <a:tcPr marL="68600" marR="68600" marT="34300" marB="34300"/>
                </a:tc>
              </a:tr>
            </a:tbl>
          </a:graphicData>
        </a:graphic>
      </p:graphicFrame>
      <p:sp>
        <p:nvSpPr>
          <p:cNvPr id="311" name="Google Shape;311;p45"/>
          <p:cNvSpPr txBox="1"/>
          <p:nvPr/>
        </p:nvSpPr>
        <p:spPr>
          <a:xfrm>
            <a:off x="7105825" y="2691950"/>
            <a:ext cx="13419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Products.csv</a:t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2" name="Google Shape;312;p45"/>
          <p:cNvSpPr txBox="1"/>
          <p:nvPr/>
        </p:nvSpPr>
        <p:spPr>
          <a:xfrm>
            <a:off x="7317574" y="1528225"/>
            <a:ext cx="1130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Orders.csv</a:t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313" name="Google Shape;313;p45"/>
          <p:cNvGraphicFramePr/>
          <p:nvPr/>
        </p:nvGraphicFramePr>
        <p:xfrm>
          <a:off x="5039794" y="4114144"/>
          <a:ext cx="1884000" cy="845880"/>
        </p:xfrm>
        <a:graphic>
          <a:graphicData uri="http://schemas.openxmlformats.org/drawingml/2006/table">
            <a:tbl>
              <a:tblPr firstRow="1" bandRow="1">
                <a:noFill/>
                <a:tableStyleId>{45DA827E-2544-4360-83A3-FC9F58966600}</a:tableStyleId>
              </a:tblPr>
              <a:tblGrid>
                <a:gridCol w="942000"/>
                <a:gridCol w="942000"/>
              </a:tblGrid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sng"/>
                        <a:t>CustID</a:t>
                      </a:r>
                      <a:endParaRPr sz="1400" u="sng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/>
                        <a:t>Addr</a:t>
                      </a:r>
                      <a:endParaRPr sz="1400" u="none"/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171345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Harmon.. </a:t>
                      </a:r>
                      <a:endParaRPr sz="1100"/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281139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Main ..</a:t>
                      </a:r>
                      <a:endParaRPr sz="1100"/>
                    </a:p>
                  </a:txBody>
                  <a:tcPr marL="68600" marR="68600" marT="34300" marB="34300"/>
                </a:tc>
              </a:tr>
            </a:tbl>
          </a:graphicData>
        </a:graphic>
      </p:graphicFrame>
      <p:sp>
        <p:nvSpPr>
          <p:cNvPr id="314" name="Google Shape;314;p45"/>
          <p:cNvSpPr txBox="1"/>
          <p:nvPr/>
        </p:nvSpPr>
        <p:spPr>
          <a:xfrm>
            <a:off x="5472850" y="3859500"/>
            <a:ext cx="1451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Customers.csv</a:t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315" name="Google Shape;315;p45"/>
          <p:cNvGrpSpPr/>
          <p:nvPr/>
        </p:nvGrpSpPr>
        <p:grpSpPr>
          <a:xfrm>
            <a:off x="3847471" y="3720995"/>
            <a:ext cx="1444950" cy="393188"/>
            <a:chOff x="7873161" y="4961326"/>
            <a:chExt cx="1926600" cy="524250"/>
          </a:xfrm>
        </p:grpSpPr>
        <p:sp>
          <p:nvSpPr>
            <p:cNvPr id="316" name="Google Shape;316;p45"/>
            <p:cNvSpPr txBox="1"/>
            <p:nvPr/>
          </p:nvSpPr>
          <p:spPr>
            <a:xfrm>
              <a:off x="7873161" y="4961326"/>
              <a:ext cx="14766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FF000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Primary Key</a:t>
              </a:r>
              <a:endParaRPr sz="1000">
                <a:solidFill>
                  <a:srgbClr val="FF0000"/>
                </a:solidFill>
              </a:endParaRPr>
            </a:p>
          </p:txBody>
        </p:sp>
        <p:cxnSp>
          <p:nvCxnSpPr>
            <p:cNvPr id="317" name="Google Shape;317;p45"/>
            <p:cNvCxnSpPr>
              <a:stCxn id="316" idx="3"/>
            </p:cNvCxnSpPr>
            <p:nvPr/>
          </p:nvCxnSpPr>
          <p:spPr>
            <a:xfrm>
              <a:off x="9349761" y="5145976"/>
              <a:ext cx="450000" cy="3396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</p:grpSp>
      <p:grpSp>
        <p:nvGrpSpPr>
          <p:cNvPr id="318" name="Google Shape;318;p45"/>
          <p:cNvGrpSpPr/>
          <p:nvPr/>
        </p:nvGrpSpPr>
        <p:grpSpPr>
          <a:xfrm>
            <a:off x="3314071" y="139595"/>
            <a:ext cx="3608254" cy="471980"/>
            <a:chOff x="3314071" y="139595"/>
            <a:chExt cx="3608254" cy="471980"/>
          </a:xfrm>
        </p:grpSpPr>
        <p:grpSp>
          <p:nvGrpSpPr>
            <p:cNvPr id="319" name="Google Shape;319;p45"/>
            <p:cNvGrpSpPr/>
            <p:nvPr/>
          </p:nvGrpSpPr>
          <p:grpSpPr>
            <a:xfrm>
              <a:off x="3314071" y="139595"/>
              <a:ext cx="1608750" cy="276975"/>
              <a:chOff x="7873161" y="4961326"/>
              <a:chExt cx="2145000" cy="369300"/>
            </a:xfrm>
          </p:grpSpPr>
          <p:sp>
            <p:nvSpPr>
              <p:cNvPr id="320" name="Google Shape;320;p45"/>
              <p:cNvSpPr txBox="1"/>
              <p:nvPr/>
            </p:nvSpPr>
            <p:spPr>
              <a:xfrm>
                <a:off x="7873161" y="4961326"/>
                <a:ext cx="1476600" cy="369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rgbClr val="FF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Primary Key</a:t>
                </a:r>
                <a:endParaRPr sz="1000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321" name="Google Shape;321;p45"/>
              <p:cNvCxnSpPr>
                <a:stCxn id="320" idx="3"/>
              </p:cNvCxnSpPr>
              <p:nvPr/>
            </p:nvCxnSpPr>
            <p:spPr>
              <a:xfrm>
                <a:off x="9349761" y="5145976"/>
                <a:ext cx="668400" cy="1803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</p:grpSp>
        <p:sp>
          <p:nvSpPr>
            <p:cNvPr id="322" name="Google Shape;322;p45"/>
            <p:cNvSpPr/>
            <p:nvPr/>
          </p:nvSpPr>
          <p:spPr>
            <a:xfrm>
              <a:off x="5038325" y="298075"/>
              <a:ext cx="1884000" cy="313500"/>
            </a:xfrm>
            <a:prstGeom prst="roundRect">
              <a:avLst>
                <a:gd name="adj" fmla="val 16667"/>
              </a:avLst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3" name="Google Shape;323;p45"/>
          <p:cNvSpPr txBox="1"/>
          <p:nvPr/>
        </p:nvSpPr>
        <p:spPr>
          <a:xfrm>
            <a:off x="7143126" y="82550"/>
            <a:ext cx="1451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Purchases.csv</a:t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6"/>
          <p:cNvSpPr txBox="1">
            <a:spLocks noGrp="1"/>
          </p:cNvSpPr>
          <p:nvPr>
            <p:ph type="title"/>
          </p:nvPr>
        </p:nvSpPr>
        <p:spPr>
          <a:xfrm>
            <a:off x="372714" y="-2281"/>
            <a:ext cx="81012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Structure: Keys</a:t>
            </a:r>
            <a:endParaRPr/>
          </a:p>
        </p:txBody>
      </p:sp>
      <p:sp>
        <p:nvSpPr>
          <p:cNvPr id="330" name="Google Shape;330;p46"/>
          <p:cNvSpPr txBox="1">
            <a:spLocks noGrp="1"/>
          </p:cNvSpPr>
          <p:nvPr>
            <p:ph type="body" idx="1"/>
          </p:nvPr>
        </p:nvSpPr>
        <p:spPr>
          <a:xfrm>
            <a:off x="201925" y="916275"/>
            <a:ext cx="4759500" cy="38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oboto Light"/>
              <a:buChar char="●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Often data will reference other pieces of data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42900" algn="l" rtl="0">
              <a:lnSpc>
                <a:spcPct val="8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●"/>
            </a:pPr>
            <a:r>
              <a:rPr lang="en" sz="1700" b="1"/>
              <a:t>Primary key</a:t>
            </a: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: </a:t>
            </a:r>
            <a:r>
              <a:rPr lang="en" sz="1700" i="1">
                <a:latin typeface="Roboto Light"/>
                <a:ea typeface="Roboto Light"/>
                <a:cs typeface="Roboto Light"/>
                <a:sym typeface="Roboto Light"/>
              </a:rPr>
              <a:t>the column or set of columns in a table that determine the values of the remaining columns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925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 Light"/>
              <a:buChar char="○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Primary keys are unique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925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 Light"/>
              <a:buChar char="○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Examples: SSN, ProductIDs, …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42900" algn="l" rtl="0">
              <a:lnSpc>
                <a:spcPct val="8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●"/>
            </a:pPr>
            <a:r>
              <a:rPr lang="en" sz="1700" b="1"/>
              <a:t>Foreign keys</a:t>
            </a: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: the column or sets of columns that reference primary keys in other tables.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42900" algn="l" rtl="0">
              <a:lnSpc>
                <a:spcPct val="80000"/>
              </a:lnSpc>
              <a:spcBef>
                <a:spcPts val="1700"/>
              </a:spcBef>
              <a:spcAft>
                <a:spcPts val="800"/>
              </a:spcAft>
              <a:buClr>
                <a:schemeClr val="dk1"/>
              </a:buClr>
              <a:buSzPts val="2200"/>
              <a:buFont typeface="Noto Sans Symbols"/>
              <a:buChar char="●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You will need to </a:t>
            </a:r>
            <a:r>
              <a:rPr lang="en" sz="1700" b="1"/>
              <a:t>join</a:t>
            </a: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 across </a:t>
            </a:r>
            <a:br>
              <a:rPr lang="en" sz="1700"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tables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aphicFrame>
        <p:nvGraphicFramePr>
          <p:cNvPr id="331" name="Google Shape;331;p46"/>
          <p:cNvGraphicFramePr/>
          <p:nvPr/>
        </p:nvGraphicFramePr>
        <p:xfrm>
          <a:off x="5057113" y="333488"/>
          <a:ext cx="3390675" cy="1127840"/>
        </p:xfrm>
        <a:graphic>
          <a:graphicData uri="http://schemas.openxmlformats.org/drawingml/2006/table">
            <a:tbl>
              <a:tblPr firstRow="1" bandRow="1">
                <a:noFill/>
                <a:tableStyleId>{45DA827E-2544-4360-83A3-FC9F58966600}</a:tableStyleId>
              </a:tblPr>
              <a:tblGrid>
                <a:gridCol w="1130225"/>
                <a:gridCol w="1130225"/>
                <a:gridCol w="1130225"/>
              </a:tblGrid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sng"/>
                        <a:t>OrderNum</a:t>
                      </a:r>
                      <a:endParaRPr sz="1400" u="sng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sng"/>
                        <a:t>ProdID</a:t>
                      </a:r>
                      <a:endParaRPr sz="1400" u="sng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Quantity</a:t>
                      </a:r>
                      <a:endParaRPr sz="1100"/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1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42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3</a:t>
                      </a:r>
                      <a:endParaRPr sz="1100"/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1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999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2</a:t>
                      </a:r>
                      <a:endParaRPr sz="1100"/>
                    </a:p>
                  </a:txBody>
                  <a:tcPr marL="68600" marR="68600" marT="34300" marB="34300"/>
                </a:tc>
              </a:tr>
              <a:tr h="270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2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42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1</a:t>
                      </a:r>
                      <a:endParaRPr sz="1100"/>
                    </a:p>
                  </a:txBody>
                  <a:tcPr marL="68600" marR="68600" marT="34300" marB="34300"/>
                </a:tc>
              </a:tr>
            </a:tbl>
          </a:graphicData>
        </a:graphic>
      </p:graphicFrame>
      <p:graphicFrame>
        <p:nvGraphicFramePr>
          <p:cNvPr id="332" name="Google Shape;332;p46"/>
          <p:cNvGraphicFramePr/>
          <p:nvPr/>
        </p:nvGraphicFramePr>
        <p:xfrm>
          <a:off x="5185050" y="1782875"/>
          <a:ext cx="3262725" cy="845880"/>
        </p:xfrm>
        <a:graphic>
          <a:graphicData uri="http://schemas.openxmlformats.org/drawingml/2006/table">
            <a:tbl>
              <a:tblPr firstRow="1" bandRow="1">
                <a:noFill/>
                <a:tableStyleId>{98F7CB23-1D25-42F8-AC7D-7675949458C6}</a:tableStyleId>
              </a:tblPr>
              <a:tblGrid>
                <a:gridCol w="1087575"/>
                <a:gridCol w="1087575"/>
                <a:gridCol w="1087575"/>
              </a:tblGrid>
              <a:tr h="171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sng"/>
                        <a:t>OrderNum</a:t>
                      </a:r>
                      <a:endParaRPr sz="1400" u="sng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sng"/>
                        <a:t>CustID</a:t>
                      </a:r>
                      <a:endParaRPr sz="1400" u="sng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Date</a:t>
                      </a:r>
                      <a:endParaRPr sz="1100"/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1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171345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8/21/2017</a:t>
                      </a:r>
                      <a:endParaRPr sz="1100"/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2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281139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8/30/2017</a:t>
                      </a:r>
                      <a:endParaRPr sz="1100"/>
                    </a:p>
                  </a:txBody>
                  <a:tcPr marL="68600" marR="68600" marT="34300" marB="34300"/>
                </a:tc>
              </a:tr>
            </a:tbl>
          </a:graphicData>
        </a:graphic>
      </p:graphicFrame>
      <p:graphicFrame>
        <p:nvGraphicFramePr>
          <p:cNvPr id="333" name="Google Shape;333;p46"/>
          <p:cNvGraphicFramePr/>
          <p:nvPr/>
        </p:nvGraphicFramePr>
        <p:xfrm>
          <a:off x="6563794" y="2946603"/>
          <a:ext cx="1884000" cy="845880"/>
        </p:xfrm>
        <a:graphic>
          <a:graphicData uri="http://schemas.openxmlformats.org/drawingml/2006/table">
            <a:tbl>
              <a:tblPr firstRow="1" bandRow="1">
                <a:noFill/>
                <a:tableStyleId>{45DA827E-2544-4360-83A3-FC9F58966600}</a:tableStyleId>
              </a:tblPr>
              <a:tblGrid>
                <a:gridCol w="942000"/>
                <a:gridCol w="942000"/>
              </a:tblGrid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sng"/>
                        <a:t>ProdID</a:t>
                      </a:r>
                      <a:endParaRPr sz="1400" u="sng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/>
                        <a:t>Cost</a:t>
                      </a:r>
                      <a:endParaRPr sz="1100"/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42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3.14</a:t>
                      </a:r>
                      <a:endParaRPr sz="1100"/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999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2.72</a:t>
                      </a:r>
                      <a:endParaRPr sz="1100"/>
                    </a:p>
                  </a:txBody>
                  <a:tcPr marL="68600" marR="68600" marT="34300" marB="34300"/>
                </a:tc>
              </a:tr>
            </a:tbl>
          </a:graphicData>
        </a:graphic>
      </p:graphicFrame>
      <p:sp>
        <p:nvSpPr>
          <p:cNvPr id="334" name="Google Shape;334;p46"/>
          <p:cNvSpPr txBox="1"/>
          <p:nvPr/>
        </p:nvSpPr>
        <p:spPr>
          <a:xfrm>
            <a:off x="7143126" y="82550"/>
            <a:ext cx="1451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Purchases.csv</a:t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" name="Google Shape;335;p46"/>
          <p:cNvSpPr txBox="1"/>
          <p:nvPr/>
        </p:nvSpPr>
        <p:spPr>
          <a:xfrm>
            <a:off x="7105825" y="2691950"/>
            <a:ext cx="13419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Products.csv</a:t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" name="Google Shape;336;p46"/>
          <p:cNvSpPr txBox="1"/>
          <p:nvPr/>
        </p:nvSpPr>
        <p:spPr>
          <a:xfrm>
            <a:off x="7317574" y="1528225"/>
            <a:ext cx="1130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Orders.csv</a:t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337" name="Google Shape;337;p46"/>
          <p:cNvGraphicFramePr/>
          <p:nvPr/>
        </p:nvGraphicFramePr>
        <p:xfrm>
          <a:off x="5039794" y="4114144"/>
          <a:ext cx="1884000" cy="845880"/>
        </p:xfrm>
        <a:graphic>
          <a:graphicData uri="http://schemas.openxmlformats.org/drawingml/2006/table">
            <a:tbl>
              <a:tblPr firstRow="1" bandRow="1">
                <a:noFill/>
                <a:tableStyleId>{45DA827E-2544-4360-83A3-FC9F58966600}</a:tableStyleId>
              </a:tblPr>
              <a:tblGrid>
                <a:gridCol w="942000"/>
                <a:gridCol w="942000"/>
              </a:tblGrid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sng"/>
                        <a:t>CustID</a:t>
                      </a:r>
                      <a:endParaRPr sz="1400" u="sng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/>
                        <a:t>Addr</a:t>
                      </a:r>
                      <a:endParaRPr sz="1400" u="none"/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171345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Harmon.. </a:t>
                      </a:r>
                      <a:endParaRPr sz="1100"/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281139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Main ..</a:t>
                      </a:r>
                      <a:endParaRPr sz="1100"/>
                    </a:p>
                  </a:txBody>
                  <a:tcPr marL="68600" marR="68600" marT="34300" marB="34300"/>
                </a:tc>
              </a:tr>
            </a:tbl>
          </a:graphicData>
        </a:graphic>
      </p:graphicFrame>
      <p:sp>
        <p:nvSpPr>
          <p:cNvPr id="338" name="Google Shape;338;p46"/>
          <p:cNvSpPr txBox="1"/>
          <p:nvPr/>
        </p:nvSpPr>
        <p:spPr>
          <a:xfrm>
            <a:off x="5472850" y="3859500"/>
            <a:ext cx="1451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Customers.csv</a:t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339" name="Google Shape;339;p46"/>
          <p:cNvGrpSpPr/>
          <p:nvPr/>
        </p:nvGrpSpPr>
        <p:grpSpPr>
          <a:xfrm>
            <a:off x="5136859" y="1470272"/>
            <a:ext cx="1451025" cy="312863"/>
            <a:chOff x="7865145" y="1960363"/>
            <a:chExt cx="1934700" cy="417150"/>
          </a:xfrm>
        </p:grpSpPr>
        <p:sp>
          <p:nvSpPr>
            <p:cNvPr id="340" name="Google Shape;340;p46"/>
            <p:cNvSpPr txBox="1"/>
            <p:nvPr/>
          </p:nvSpPr>
          <p:spPr>
            <a:xfrm>
              <a:off x="7865145" y="1960363"/>
              <a:ext cx="14847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FF000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Foreign Key</a:t>
              </a:r>
              <a:endParaRPr sz="1000">
                <a:solidFill>
                  <a:srgbClr val="FF0000"/>
                </a:solidFill>
              </a:endParaRPr>
            </a:p>
          </p:txBody>
        </p:sp>
        <p:cxnSp>
          <p:nvCxnSpPr>
            <p:cNvPr id="341" name="Google Shape;341;p46"/>
            <p:cNvCxnSpPr>
              <a:stCxn id="340" idx="3"/>
            </p:cNvCxnSpPr>
            <p:nvPr/>
          </p:nvCxnSpPr>
          <p:spPr>
            <a:xfrm>
              <a:off x="9349845" y="2145013"/>
              <a:ext cx="450000" cy="232500"/>
            </a:xfrm>
            <a:prstGeom prst="curvedConnector2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</p:grpSp>
      <p:grpSp>
        <p:nvGrpSpPr>
          <p:cNvPr id="342" name="Google Shape;342;p46"/>
          <p:cNvGrpSpPr/>
          <p:nvPr/>
        </p:nvGrpSpPr>
        <p:grpSpPr>
          <a:xfrm>
            <a:off x="3314071" y="139595"/>
            <a:ext cx="3608254" cy="471980"/>
            <a:chOff x="3314071" y="139595"/>
            <a:chExt cx="3608254" cy="471980"/>
          </a:xfrm>
        </p:grpSpPr>
        <p:grpSp>
          <p:nvGrpSpPr>
            <p:cNvPr id="343" name="Google Shape;343;p46"/>
            <p:cNvGrpSpPr/>
            <p:nvPr/>
          </p:nvGrpSpPr>
          <p:grpSpPr>
            <a:xfrm>
              <a:off x="3314071" y="139595"/>
              <a:ext cx="1608750" cy="276975"/>
              <a:chOff x="7873161" y="4961326"/>
              <a:chExt cx="2145000" cy="369300"/>
            </a:xfrm>
          </p:grpSpPr>
          <p:sp>
            <p:nvSpPr>
              <p:cNvPr id="344" name="Google Shape;344;p46"/>
              <p:cNvSpPr txBox="1"/>
              <p:nvPr/>
            </p:nvSpPr>
            <p:spPr>
              <a:xfrm>
                <a:off x="7873161" y="4961326"/>
                <a:ext cx="1476600" cy="369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rgbClr val="FF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Primary Key</a:t>
                </a:r>
                <a:endParaRPr sz="1000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345" name="Google Shape;345;p46"/>
              <p:cNvCxnSpPr>
                <a:stCxn id="344" idx="3"/>
              </p:cNvCxnSpPr>
              <p:nvPr/>
            </p:nvCxnSpPr>
            <p:spPr>
              <a:xfrm>
                <a:off x="9349761" y="5145976"/>
                <a:ext cx="668400" cy="1803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</p:grpSp>
        <p:sp>
          <p:nvSpPr>
            <p:cNvPr id="346" name="Google Shape;346;p46"/>
            <p:cNvSpPr/>
            <p:nvPr/>
          </p:nvSpPr>
          <p:spPr>
            <a:xfrm>
              <a:off x="5038325" y="298075"/>
              <a:ext cx="1884000" cy="313500"/>
            </a:xfrm>
            <a:prstGeom prst="roundRect">
              <a:avLst>
                <a:gd name="adj" fmla="val 16667"/>
              </a:avLst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" name="Google Shape;347;p46"/>
          <p:cNvGrpSpPr/>
          <p:nvPr/>
        </p:nvGrpSpPr>
        <p:grpSpPr>
          <a:xfrm>
            <a:off x="3847471" y="3720995"/>
            <a:ext cx="1444950" cy="393188"/>
            <a:chOff x="7873161" y="4961326"/>
            <a:chExt cx="1926600" cy="524250"/>
          </a:xfrm>
        </p:grpSpPr>
        <p:sp>
          <p:nvSpPr>
            <p:cNvPr id="348" name="Google Shape;348;p46"/>
            <p:cNvSpPr txBox="1"/>
            <p:nvPr/>
          </p:nvSpPr>
          <p:spPr>
            <a:xfrm>
              <a:off x="7873161" y="4961326"/>
              <a:ext cx="14766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FF000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Primary Key</a:t>
              </a:r>
              <a:endParaRPr sz="1000">
                <a:solidFill>
                  <a:srgbClr val="FF0000"/>
                </a:solidFill>
              </a:endParaRPr>
            </a:p>
          </p:txBody>
        </p:sp>
        <p:cxnSp>
          <p:nvCxnSpPr>
            <p:cNvPr id="349" name="Google Shape;349;p46"/>
            <p:cNvCxnSpPr>
              <a:stCxn id="348" idx="3"/>
            </p:cNvCxnSpPr>
            <p:nvPr/>
          </p:nvCxnSpPr>
          <p:spPr>
            <a:xfrm>
              <a:off x="9349761" y="5145976"/>
              <a:ext cx="450000" cy="3396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7"/>
          <p:cNvSpPr txBox="1">
            <a:spLocks noGrp="1"/>
          </p:cNvSpPr>
          <p:nvPr>
            <p:ph type="title"/>
          </p:nvPr>
        </p:nvSpPr>
        <p:spPr>
          <a:xfrm>
            <a:off x="322489" y="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Questions to ask about </a:t>
            </a:r>
            <a:r>
              <a:rPr lang="en" b="1" i="1"/>
              <a:t>Structure</a:t>
            </a:r>
            <a:endParaRPr/>
          </a:p>
        </p:txBody>
      </p:sp>
      <p:sp>
        <p:nvSpPr>
          <p:cNvPr id="355" name="Google Shape;355;p47"/>
          <p:cNvSpPr txBox="1">
            <a:spLocks noGrp="1"/>
          </p:cNvSpPr>
          <p:nvPr>
            <p:ph type="body" idx="1"/>
          </p:nvPr>
        </p:nvSpPr>
        <p:spPr>
          <a:xfrm>
            <a:off x="628650" y="817697"/>
            <a:ext cx="8397000" cy="43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55600" lvl="0" indent="-3492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Light"/>
              <a:buChar char="●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Are the data in a standard format or encoding?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98500" lvl="1" indent="-34290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○"/>
            </a:pPr>
            <a:r>
              <a:rPr lang="en" b="1"/>
              <a:t>Tabular data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: CSV, TSV, Excel, SQL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98500" lvl="1" indent="-34290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○"/>
            </a:pPr>
            <a:r>
              <a:rPr lang="en" b="1"/>
              <a:t>Nested data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: JSON or XML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80000"/>
              </a:lnSpc>
              <a:spcBef>
                <a:spcPts val="1700"/>
              </a:spcBef>
              <a:spcAft>
                <a:spcPts val="0"/>
              </a:spcAft>
              <a:buSzPts val="2100"/>
              <a:buFont typeface="Roboto Light"/>
              <a:buChar char="●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Are the data organized in “records”?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98500" lvl="1" indent="-34290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No: Can we define records by parsing the data?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80000"/>
              </a:lnSpc>
              <a:spcBef>
                <a:spcPts val="1700"/>
              </a:spcBef>
              <a:spcAft>
                <a:spcPts val="0"/>
              </a:spcAft>
              <a:buSzPts val="2100"/>
              <a:buFont typeface="Roboto Light"/>
              <a:buChar char="●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Are the data nested? (records contained within records…)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98500" lvl="1" indent="-34290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Yes: Can we reasonably un-nest the data?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80000"/>
              </a:lnSpc>
              <a:spcBef>
                <a:spcPts val="1700"/>
              </a:spcBef>
              <a:spcAft>
                <a:spcPts val="0"/>
              </a:spcAft>
              <a:buSzPts val="2100"/>
              <a:buFont typeface="Roboto Light"/>
              <a:buChar char="●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Does the data reference other data?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98500" lvl="1" indent="-34290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Yes: can we join/merge the data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80000"/>
              </a:lnSpc>
              <a:spcBef>
                <a:spcPts val="1700"/>
              </a:spcBef>
              <a:spcAft>
                <a:spcPts val="0"/>
              </a:spcAft>
              <a:buSzPts val="2100"/>
              <a:buFont typeface="Roboto Light"/>
              <a:buChar char="●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What are the fields in each record?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98500" lvl="1" indent="-34290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How are they encoded?  (e.g., strings, numbers, binary, dates …)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98500" lvl="1" indent="-342900" algn="l" rtl="0">
              <a:lnSpc>
                <a:spcPct val="80000"/>
              </a:lnSpc>
              <a:spcBef>
                <a:spcPts val="400"/>
              </a:spcBef>
              <a:spcAft>
                <a:spcPts val="800"/>
              </a:spcAft>
              <a:buClr>
                <a:schemeClr val="dk1"/>
              </a:buClr>
              <a:buSzPts val="1800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What is the </a:t>
            </a:r>
            <a:r>
              <a:rPr lang="en" b="1"/>
              <a:t>type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 of the data?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5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5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/>
        </p:nvSpPr>
        <p:spPr>
          <a:xfrm>
            <a:off x="466873" y="379300"/>
            <a:ext cx="6443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Congratulations!</a:t>
            </a:r>
            <a:endParaRPr sz="2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6" name="Google Shape;106;p21"/>
          <p:cNvSpPr txBox="1"/>
          <p:nvPr/>
        </p:nvSpPr>
        <p:spPr>
          <a:xfrm>
            <a:off x="5029352" y="1800886"/>
            <a:ext cx="3311700" cy="13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You have </a:t>
            </a:r>
            <a:r>
              <a:rPr lang="en" sz="27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collected</a:t>
            </a:r>
            <a: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b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or </a:t>
            </a:r>
            <a:r>
              <a:rPr lang="en"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been given</a:t>
            </a:r>
            <a: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 a </a:t>
            </a:r>
            <a:b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box of data?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7" name="Google Shape;107;p21"/>
          <p:cNvSpPr txBox="1"/>
          <p:nvPr/>
        </p:nvSpPr>
        <p:spPr>
          <a:xfrm>
            <a:off x="5029352" y="3306157"/>
            <a:ext cx="3478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What do you do next?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108" name="Google Shape;108;p21"/>
          <p:cNvGrpSpPr/>
          <p:nvPr/>
        </p:nvGrpSpPr>
        <p:grpSpPr>
          <a:xfrm>
            <a:off x="0" y="1141035"/>
            <a:ext cx="5518890" cy="3682134"/>
            <a:chOff x="2273865" y="1646238"/>
            <a:chExt cx="7358520" cy="4909513"/>
          </a:xfrm>
        </p:grpSpPr>
        <p:pic>
          <p:nvPicPr>
            <p:cNvPr id="109" name="Google Shape;109;p2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273865" y="1646238"/>
              <a:ext cx="7358520" cy="490951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0" name="Google Shape;110;p21"/>
            <p:cNvSpPr txBox="1"/>
            <p:nvPr/>
          </p:nvSpPr>
          <p:spPr>
            <a:xfrm rot="1189728">
              <a:off x="4606353" y="3333974"/>
              <a:ext cx="2226934" cy="5233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Box of Data</a:t>
              </a:r>
              <a:endParaRPr sz="110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 Types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0"/>
          <p:cNvSpPr/>
          <p:nvPr/>
        </p:nvSpPr>
        <p:spPr>
          <a:xfrm>
            <a:off x="1324903" y="1150156"/>
            <a:ext cx="1898400" cy="666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Quantitative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72" name="Google Shape;372;p50"/>
          <p:cNvSpPr/>
          <p:nvPr/>
        </p:nvSpPr>
        <p:spPr>
          <a:xfrm>
            <a:off x="5890080" y="1148482"/>
            <a:ext cx="1898400" cy="666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Qualitative</a:t>
            </a:r>
            <a:r>
              <a:rPr lang="en" sz="1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73" name="Google Shape;373;p50"/>
          <p:cNvSpPr/>
          <p:nvPr/>
        </p:nvSpPr>
        <p:spPr>
          <a:xfrm>
            <a:off x="3215029" y="71720"/>
            <a:ext cx="2112900" cy="666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Variable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74" name="Google Shape;374;p50"/>
          <p:cNvSpPr txBox="1"/>
          <p:nvPr/>
        </p:nvSpPr>
        <p:spPr>
          <a:xfrm>
            <a:off x="190547" y="3443672"/>
            <a:ext cx="15513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Examples:</a:t>
            </a:r>
            <a:endParaRPr sz="1000" b="1">
              <a:latin typeface="Roboto"/>
              <a:ea typeface="Roboto"/>
              <a:cs typeface="Roboto"/>
              <a:sym typeface="Roboto"/>
            </a:endParaRPr>
          </a:p>
          <a:p>
            <a:pPr marL="215900" marR="0" lvl="0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•"/>
            </a:pPr>
            <a:r>
              <a:rPr lang="en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Price</a:t>
            </a:r>
            <a:endParaRPr sz="1000">
              <a:latin typeface="Roboto Light"/>
              <a:ea typeface="Roboto Light"/>
              <a:cs typeface="Roboto Light"/>
              <a:sym typeface="Roboto Light"/>
            </a:endParaRPr>
          </a:p>
          <a:p>
            <a:pPr marL="215900" marR="0" lvl="0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•"/>
            </a:pPr>
            <a:r>
              <a:rPr lang="en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Temperature</a:t>
            </a:r>
            <a:endParaRPr sz="10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75" name="Google Shape;375;p50"/>
          <p:cNvSpPr txBox="1"/>
          <p:nvPr/>
        </p:nvSpPr>
        <p:spPr>
          <a:xfrm>
            <a:off x="118250" y="2892725"/>
            <a:ext cx="1997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Could be measured to arbitrary precision.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76" name="Google Shape;376;p50"/>
          <p:cNvSpPr txBox="1"/>
          <p:nvPr/>
        </p:nvSpPr>
        <p:spPr>
          <a:xfrm>
            <a:off x="5158394" y="3413666"/>
            <a:ext cx="2109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Examples:</a:t>
            </a:r>
            <a:endParaRPr sz="1000" b="1">
              <a:latin typeface="Roboto"/>
              <a:ea typeface="Roboto"/>
              <a:cs typeface="Roboto"/>
              <a:sym typeface="Roboto"/>
            </a:endParaRPr>
          </a:p>
          <a:p>
            <a:pPr marL="215900" marR="0" lvl="0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•"/>
            </a:pPr>
            <a:r>
              <a:rPr lang="en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Preferences</a:t>
            </a:r>
            <a:endParaRPr sz="1000">
              <a:latin typeface="Roboto Light"/>
              <a:ea typeface="Roboto Light"/>
              <a:cs typeface="Roboto Light"/>
              <a:sym typeface="Roboto Light"/>
            </a:endParaRPr>
          </a:p>
          <a:p>
            <a:pPr marL="215900" marR="0" lvl="0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•"/>
            </a:pPr>
            <a:r>
              <a:rPr lang="en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Level of education</a:t>
            </a:r>
            <a:endParaRPr sz="10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77" name="Google Shape;377;p50"/>
          <p:cNvSpPr txBox="1"/>
          <p:nvPr/>
        </p:nvSpPr>
        <p:spPr>
          <a:xfrm>
            <a:off x="7286087" y="3413667"/>
            <a:ext cx="20112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Examples:</a:t>
            </a:r>
            <a:endParaRPr sz="1000" b="1">
              <a:latin typeface="Roboto"/>
              <a:ea typeface="Roboto"/>
              <a:cs typeface="Roboto"/>
              <a:sym typeface="Roboto"/>
            </a:endParaRPr>
          </a:p>
          <a:p>
            <a:pPr marL="215900" marR="0" lvl="0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•"/>
            </a:pPr>
            <a:r>
              <a:rPr lang="en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Political Affiliation</a:t>
            </a:r>
            <a:endParaRPr sz="1000">
              <a:latin typeface="Roboto Light"/>
              <a:ea typeface="Roboto Light"/>
              <a:cs typeface="Roboto Light"/>
              <a:sym typeface="Roboto Light"/>
            </a:endParaRPr>
          </a:p>
          <a:p>
            <a:pPr marL="215900" marR="0" lvl="0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•"/>
            </a:pPr>
            <a:r>
              <a:rPr lang="en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CallD number</a:t>
            </a:r>
            <a:endParaRPr sz="10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78" name="Google Shape;378;p50"/>
          <p:cNvSpPr txBox="1"/>
          <p:nvPr/>
        </p:nvSpPr>
        <p:spPr>
          <a:xfrm>
            <a:off x="4503950" y="2901475"/>
            <a:ext cx="30738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Categories w/ levels but no consistent meaning to difference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79" name="Google Shape;379;p50"/>
          <p:cNvSpPr txBox="1"/>
          <p:nvPr/>
        </p:nvSpPr>
        <p:spPr>
          <a:xfrm>
            <a:off x="7125664" y="2941848"/>
            <a:ext cx="21972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Categories w/ no 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specific ordering.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380" name="Google Shape;380;p50"/>
          <p:cNvCxnSpPr>
            <a:stCxn id="373" idx="2"/>
            <a:endCxn id="371" idx="0"/>
          </p:cNvCxnSpPr>
          <p:nvPr/>
        </p:nvCxnSpPr>
        <p:spPr>
          <a:xfrm flipH="1">
            <a:off x="2274079" y="737720"/>
            <a:ext cx="1997400" cy="412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81" name="Google Shape;381;p50"/>
          <p:cNvCxnSpPr>
            <a:stCxn id="373" idx="2"/>
            <a:endCxn id="372" idx="0"/>
          </p:cNvCxnSpPr>
          <p:nvPr/>
        </p:nvCxnSpPr>
        <p:spPr>
          <a:xfrm>
            <a:off x="4271479" y="737720"/>
            <a:ext cx="2567700" cy="410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382" name="Google Shape;382;p50"/>
          <p:cNvSpPr/>
          <p:nvPr/>
        </p:nvSpPr>
        <p:spPr>
          <a:xfrm>
            <a:off x="5215763" y="2204708"/>
            <a:ext cx="1118400" cy="666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Ordinal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83" name="Google Shape;383;p50"/>
          <p:cNvSpPr/>
          <p:nvPr/>
        </p:nvSpPr>
        <p:spPr>
          <a:xfrm>
            <a:off x="7442004" y="2226457"/>
            <a:ext cx="1320000" cy="666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Nominal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384" name="Google Shape;384;p50"/>
          <p:cNvCxnSpPr>
            <a:stCxn id="372" idx="2"/>
            <a:endCxn id="382" idx="0"/>
          </p:cNvCxnSpPr>
          <p:nvPr/>
        </p:nvCxnSpPr>
        <p:spPr>
          <a:xfrm flipH="1">
            <a:off x="5774880" y="1814482"/>
            <a:ext cx="1064400" cy="390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85" name="Google Shape;385;p50"/>
          <p:cNvCxnSpPr>
            <a:stCxn id="372" idx="2"/>
            <a:endCxn id="383" idx="0"/>
          </p:cNvCxnSpPr>
          <p:nvPr/>
        </p:nvCxnSpPr>
        <p:spPr>
          <a:xfrm>
            <a:off x="6839280" y="1814482"/>
            <a:ext cx="1262700" cy="411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386" name="Google Shape;386;p50"/>
          <p:cNvSpPr txBox="1"/>
          <p:nvPr/>
        </p:nvSpPr>
        <p:spPr>
          <a:xfrm>
            <a:off x="5555393" y="136311"/>
            <a:ext cx="3474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i="1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Note that categorical variables can have numeric levels and quantitative variables may be stored as strings.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87" name="Google Shape;387;p50"/>
          <p:cNvSpPr/>
          <p:nvPr/>
        </p:nvSpPr>
        <p:spPr>
          <a:xfrm>
            <a:off x="177206" y="2123988"/>
            <a:ext cx="1488300" cy="666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Continuous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88" name="Google Shape;388;p50"/>
          <p:cNvSpPr/>
          <p:nvPr/>
        </p:nvSpPr>
        <p:spPr>
          <a:xfrm>
            <a:off x="2932665" y="2123422"/>
            <a:ext cx="1118400" cy="666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Discrete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389" name="Google Shape;389;p50"/>
          <p:cNvCxnSpPr>
            <a:stCxn id="371" idx="2"/>
            <a:endCxn id="387" idx="0"/>
          </p:cNvCxnSpPr>
          <p:nvPr/>
        </p:nvCxnSpPr>
        <p:spPr>
          <a:xfrm flipH="1">
            <a:off x="921403" y="1816156"/>
            <a:ext cx="1352700" cy="307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90" name="Google Shape;390;p50"/>
          <p:cNvCxnSpPr>
            <a:stCxn id="371" idx="2"/>
            <a:endCxn id="388" idx="0"/>
          </p:cNvCxnSpPr>
          <p:nvPr/>
        </p:nvCxnSpPr>
        <p:spPr>
          <a:xfrm>
            <a:off x="2274103" y="1816156"/>
            <a:ext cx="1217700" cy="3072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391" name="Google Shape;391;p50"/>
          <p:cNvSpPr txBox="1"/>
          <p:nvPr/>
        </p:nvSpPr>
        <p:spPr>
          <a:xfrm>
            <a:off x="2830149" y="3443672"/>
            <a:ext cx="20811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Examples:</a:t>
            </a:r>
            <a:endParaRPr sz="1000" b="1">
              <a:latin typeface="Roboto"/>
              <a:ea typeface="Roboto"/>
              <a:cs typeface="Roboto"/>
              <a:sym typeface="Roboto"/>
            </a:endParaRPr>
          </a:p>
          <a:p>
            <a:pPr marL="215900" marR="0" lvl="0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•"/>
            </a:pPr>
            <a:r>
              <a:rPr lang="en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Number of siblings</a:t>
            </a:r>
            <a:endParaRPr sz="1000">
              <a:latin typeface="Roboto Light"/>
              <a:ea typeface="Roboto Light"/>
              <a:cs typeface="Roboto Light"/>
              <a:sym typeface="Roboto Light"/>
            </a:endParaRPr>
          </a:p>
          <a:p>
            <a:pPr marL="215900" marR="0" lvl="0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•"/>
            </a:pPr>
            <a:r>
              <a:rPr lang="en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Yrs of education</a:t>
            </a:r>
            <a:endParaRPr sz="10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92" name="Google Shape;392;p50"/>
          <p:cNvSpPr txBox="1"/>
          <p:nvPr/>
        </p:nvSpPr>
        <p:spPr>
          <a:xfrm>
            <a:off x="82825" y="821825"/>
            <a:ext cx="1257000" cy="9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Ratios and intervals have meaning.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93" name="Google Shape;393;p50"/>
          <p:cNvSpPr txBox="1"/>
          <p:nvPr/>
        </p:nvSpPr>
        <p:spPr>
          <a:xfrm>
            <a:off x="2455375" y="2941850"/>
            <a:ext cx="21090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Finite possible values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1"/>
          <p:cNvSpPr txBox="1">
            <a:spLocks noGrp="1"/>
          </p:cNvSpPr>
          <p:nvPr>
            <p:ph type="title"/>
          </p:nvPr>
        </p:nvSpPr>
        <p:spPr>
          <a:xfrm>
            <a:off x="233775" y="333769"/>
            <a:ext cx="63903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What is the type of variable?</a:t>
            </a:r>
            <a:endParaRPr/>
          </a:p>
        </p:txBody>
      </p:sp>
      <p:graphicFrame>
        <p:nvGraphicFramePr>
          <p:cNvPr id="400" name="Google Shape;400;p51"/>
          <p:cNvGraphicFramePr/>
          <p:nvPr/>
        </p:nvGraphicFramePr>
        <p:xfrm>
          <a:off x="247650" y="818078"/>
          <a:ext cx="7753375" cy="3609460"/>
        </p:xfrm>
        <a:graphic>
          <a:graphicData uri="http://schemas.openxmlformats.org/drawingml/2006/table">
            <a:tbl>
              <a:tblPr firstRow="1" bandRow="1">
                <a:noFill/>
                <a:tableStyleId>{45DA827E-2544-4360-83A3-FC9F58966600}</a:tableStyleId>
              </a:tblPr>
              <a:tblGrid>
                <a:gridCol w="1765625"/>
                <a:gridCol w="1389050"/>
                <a:gridCol w="1577350"/>
                <a:gridCol w="1577350"/>
                <a:gridCol w="1444000"/>
              </a:tblGrid>
              <a:tr h="4247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Quantitative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Continuous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Quantitative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Discrete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Qualitative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Ordinal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Qualitative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Nominal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600" marR="68600" marT="34300" marB="34300"/>
                </a:tc>
              </a:tr>
              <a:tr h="4247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CO</a:t>
                      </a:r>
                      <a:r>
                        <a:rPr lang="en" sz="1400" baseline="-250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2</a:t>
                      </a:r>
                      <a:r>
                        <a:rPr lang="en" sz="14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 level (PPM)</a:t>
                      </a: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</a:tr>
              <a:tr h="4247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Number of siblings</a:t>
                      </a:r>
                      <a:endParaRPr sz="11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</a:tr>
              <a:tr h="4247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GPA</a:t>
                      </a:r>
                      <a:endParaRPr sz="11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</a:tr>
              <a:tr h="4247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Income bracket</a:t>
                      </a:r>
                      <a:endParaRPr sz="11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(low, med, high)</a:t>
                      </a:r>
                      <a:endParaRPr sz="11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</a:tr>
              <a:tr h="4247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Race</a:t>
                      </a:r>
                      <a:endParaRPr sz="11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</a:tr>
              <a:tr h="4247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Number of years of education</a:t>
                      </a:r>
                      <a:endParaRPr sz="11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</a:tr>
              <a:tr h="4247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Yelp Rating</a:t>
                      </a:r>
                      <a:endParaRPr sz="11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68600" marR="68600" marT="34300" marB="34300"/>
                </a:tc>
              </a:tr>
            </a:tbl>
          </a:graphicData>
        </a:graphic>
      </p:graphicFrame>
      <p:sp>
        <p:nvSpPr>
          <p:cNvPr id="401" name="Google Shape;401;p51"/>
          <p:cNvSpPr/>
          <p:nvPr/>
        </p:nvSpPr>
        <p:spPr>
          <a:xfrm>
            <a:off x="2258028" y="1379681"/>
            <a:ext cx="816000" cy="23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12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275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2" name="Google Shape;402;p51"/>
          <p:cNvSpPr/>
          <p:nvPr/>
        </p:nvSpPr>
        <p:spPr>
          <a:xfrm>
            <a:off x="3782992" y="1797817"/>
            <a:ext cx="816000" cy="23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12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275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3" name="Google Shape;403;p51"/>
          <p:cNvSpPr/>
          <p:nvPr/>
        </p:nvSpPr>
        <p:spPr>
          <a:xfrm>
            <a:off x="2258028" y="2257910"/>
            <a:ext cx="816000" cy="23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12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275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4" name="Google Shape;404;p51"/>
          <p:cNvSpPr/>
          <p:nvPr/>
        </p:nvSpPr>
        <p:spPr>
          <a:xfrm>
            <a:off x="5305063" y="2657960"/>
            <a:ext cx="816000" cy="23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12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275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5" name="Google Shape;405;p51"/>
          <p:cNvSpPr/>
          <p:nvPr/>
        </p:nvSpPr>
        <p:spPr>
          <a:xfrm>
            <a:off x="6937093" y="3144097"/>
            <a:ext cx="816000" cy="23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12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275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6" name="Google Shape;406;p51"/>
          <p:cNvSpPr/>
          <p:nvPr/>
        </p:nvSpPr>
        <p:spPr>
          <a:xfrm>
            <a:off x="3782992" y="3578873"/>
            <a:ext cx="816000" cy="23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12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275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7" name="Google Shape;407;p51"/>
          <p:cNvSpPr/>
          <p:nvPr/>
        </p:nvSpPr>
        <p:spPr>
          <a:xfrm>
            <a:off x="5313744" y="4046922"/>
            <a:ext cx="816000" cy="23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12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275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Granularity, Scope, and Temporality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4"/>
          <p:cNvSpPr/>
          <p:nvPr/>
        </p:nvSpPr>
        <p:spPr>
          <a:xfrm>
            <a:off x="628650" y="1311975"/>
            <a:ext cx="8325000" cy="457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3" name="Google Shape;423;p54"/>
          <p:cNvSpPr txBox="1">
            <a:spLocks noGrp="1"/>
          </p:cNvSpPr>
          <p:nvPr>
            <p:ph type="title"/>
          </p:nvPr>
        </p:nvSpPr>
        <p:spPr>
          <a:xfrm>
            <a:off x="414338" y="240506"/>
            <a:ext cx="81012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Key Data Properties to Consider in EDA</a:t>
            </a:r>
            <a:endParaRPr/>
          </a:p>
        </p:txBody>
      </p:sp>
      <p:sp>
        <p:nvSpPr>
          <p:cNvPr id="424" name="Google Shape;424;p5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55600" lvl="0" indent="-349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030A0"/>
                </a:solidFill>
              </a:rPr>
              <a:t>Structure -- </a:t>
            </a:r>
            <a:r>
              <a:rPr lang="en" i="1">
                <a:solidFill>
                  <a:srgbClr val="7030A0"/>
                </a:solidFill>
                <a:latin typeface="Roboto Light"/>
                <a:ea typeface="Roboto Light"/>
                <a:cs typeface="Roboto Light"/>
                <a:sym typeface="Roboto Light"/>
              </a:rPr>
              <a:t>the “shape” of a data file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F7F7F"/>
                </a:solidFill>
              </a:rPr>
              <a:t>Granularity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fine/coarse is each datum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Char char="●"/>
            </a:pPr>
            <a:r>
              <a:rPr lang="en" b="1">
                <a:solidFill>
                  <a:srgbClr val="7F7F7F"/>
                </a:solidFill>
              </a:rPr>
              <a:t>Scope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(in)complete is the data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Char char="●"/>
            </a:pPr>
            <a:r>
              <a:rPr lang="en" b="1">
                <a:solidFill>
                  <a:srgbClr val="7F7F7F"/>
                </a:solidFill>
              </a:rPr>
              <a:t>Temporality --</a:t>
            </a:r>
            <a:r>
              <a:rPr lang="en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is the data situated in time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80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F7F7F"/>
                </a:solidFill>
              </a:rPr>
              <a:t>Faithfulness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well does the data capture “reality”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5"/>
          <p:cNvSpPr/>
          <p:nvPr/>
        </p:nvSpPr>
        <p:spPr>
          <a:xfrm>
            <a:off x="628650" y="1808925"/>
            <a:ext cx="8296200" cy="457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30" name="Google Shape;430;p55"/>
          <p:cNvSpPr txBox="1">
            <a:spLocks noGrp="1"/>
          </p:cNvSpPr>
          <p:nvPr>
            <p:ph type="title"/>
          </p:nvPr>
        </p:nvSpPr>
        <p:spPr>
          <a:xfrm>
            <a:off x="414338" y="240506"/>
            <a:ext cx="81012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Key Data Properties to Consider in EDA</a:t>
            </a:r>
            <a:endParaRPr/>
          </a:p>
        </p:txBody>
      </p:sp>
      <p:sp>
        <p:nvSpPr>
          <p:cNvPr id="431" name="Google Shape;431;p5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55600" lvl="0" indent="-349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F7F7F"/>
                </a:solidFill>
              </a:rPr>
              <a:t>Structure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the “shape” of a data file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030A0"/>
                </a:solidFill>
              </a:rPr>
              <a:t>Granularity -- </a:t>
            </a:r>
            <a:r>
              <a:rPr lang="en" i="1">
                <a:solidFill>
                  <a:srgbClr val="7030A0"/>
                </a:solidFill>
                <a:latin typeface="Roboto Light"/>
                <a:ea typeface="Roboto Light"/>
                <a:cs typeface="Roboto Light"/>
                <a:sym typeface="Roboto Light"/>
              </a:rPr>
              <a:t>how fine/coarse is each datum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Char char="●"/>
            </a:pPr>
            <a:r>
              <a:rPr lang="en" b="1">
                <a:solidFill>
                  <a:srgbClr val="7F7F7F"/>
                </a:solidFill>
              </a:rPr>
              <a:t>Scope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(in)complete is the data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Char char="●"/>
            </a:pPr>
            <a:r>
              <a:rPr lang="en" b="1">
                <a:solidFill>
                  <a:srgbClr val="7F7F7F"/>
                </a:solidFill>
              </a:rPr>
              <a:t>Temporality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is the data situated in time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80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F7F7F"/>
                </a:solidFill>
              </a:rPr>
              <a:t>Faithfulness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well does the data capture “reality”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6"/>
          <p:cNvSpPr txBox="1">
            <a:spLocks noGrp="1"/>
          </p:cNvSpPr>
          <p:nvPr>
            <p:ph type="title"/>
          </p:nvPr>
        </p:nvSpPr>
        <p:spPr>
          <a:xfrm>
            <a:off x="414338" y="240507"/>
            <a:ext cx="8101200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Granularity</a:t>
            </a:r>
            <a:endParaRPr/>
          </a:p>
        </p:txBody>
      </p:sp>
      <p:sp>
        <p:nvSpPr>
          <p:cNvPr id="437" name="Google Shape;437;p56"/>
          <p:cNvSpPr txBox="1">
            <a:spLocks noGrp="1"/>
          </p:cNvSpPr>
          <p:nvPr>
            <p:ph type="body" idx="1"/>
          </p:nvPr>
        </p:nvSpPr>
        <p:spPr>
          <a:xfrm>
            <a:off x="754373" y="2889345"/>
            <a:ext cx="7831200" cy="24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What does each record represent?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Light"/>
              <a:buChar char="○"/>
            </a:pPr>
            <a:r>
              <a:rPr lang="en" sz="1500">
                <a:latin typeface="Roboto Light"/>
                <a:ea typeface="Roboto Light"/>
                <a:cs typeface="Roboto Light"/>
                <a:sym typeface="Roboto Light"/>
              </a:rPr>
              <a:t>Examples: a purchase, a person, a group of users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302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Do all records capture granularity at the same level?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Light"/>
              <a:buChar char="○"/>
            </a:pPr>
            <a:r>
              <a:rPr lang="en" sz="1500">
                <a:latin typeface="Roboto Light"/>
                <a:ea typeface="Roboto Light"/>
                <a:cs typeface="Roboto Light"/>
                <a:sym typeface="Roboto Light"/>
              </a:rPr>
              <a:t>Some data will include summaries (aka rollups) as records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302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If the data are coarse how was it aggregated?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Light"/>
              <a:buChar char="○"/>
            </a:pPr>
            <a:r>
              <a:rPr lang="en" sz="1500">
                <a:latin typeface="Roboto Light"/>
                <a:ea typeface="Roboto Light"/>
                <a:cs typeface="Roboto Light"/>
                <a:sym typeface="Roboto Light"/>
              </a:rPr>
              <a:t>Sampling, averaging, …</a:t>
            </a:r>
            <a:endParaRPr sz="15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38" name="Google Shape;438;p56"/>
          <p:cNvSpPr txBox="1"/>
          <p:nvPr/>
        </p:nvSpPr>
        <p:spPr>
          <a:xfrm>
            <a:off x="937601" y="1786803"/>
            <a:ext cx="1368300" cy="8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Fine </a:t>
            </a:r>
            <a:b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Grained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39" name="Google Shape;439;p56"/>
          <p:cNvSpPr txBox="1"/>
          <p:nvPr/>
        </p:nvSpPr>
        <p:spPr>
          <a:xfrm>
            <a:off x="6744357" y="1786803"/>
            <a:ext cx="1368300" cy="8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Coarse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Grained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40" name="Google Shape;440;p56"/>
          <p:cNvSpPr/>
          <p:nvPr/>
        </p:nvSpPr>
        <p:spPr>
          <a:xfrm>
            <a:off x="2621056" y="1921012"/>
            <a:ext cx="3831300" cy="539700"/>
          </a:xfrm>
          <a:prstGeom prst="leftRight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474747"/>
              </a:gs>
              <a:gs pos="50000">
                <a:schemeClr val="dk1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275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441" name="Google Shape;441;p56"/>
          <p:cNvGrpSpPr/>
          <p:nvPr/>
        </p:nvGrpSpPr>
        <p:grpSpPr>
          <a:xfrm>
            <a:off x="628650" y="930432"/>
            <a:ext cx="2159129" cy="836606"/>
            <a:chOff x="866947" y="3704974"/>
            <a:chExt cx="2878839" cy="1115475"/>
          </a:xfrm>
        </p:grpSpPr>
        <p:sp>
          <p:nvSpPr>
            <p:cNvPr id="442" name="Google Shape;442;p56"/>
            <p:cNvSpPr/>
            <p:nvPr/>
          </p:nvSpPr>
          <p:spPr>
            <a:xfrm>
              <a:off x="1034578" y="4073370"/>
              <a:ext cx="445278" cy="747079"/>
            </a:xfrm>
            <a:custGeom>
              <a:avLst/>
              <a:gdLst/>
              <a:ahLst/>
              <a:cxnLst/>
              <a:rect l="l" t="t" r="r" b="b"/>
              <a:pathLst>
                <a:path w="1590278" h="2668139" extrusionOk="0">
                  <a:moveTo>
                    <a:pt x="696459" y="0"/>
                  </a:moveTo>
                  <a:cubicBezTo>
                    <a:pt x="862580" y="0"/>
                    <a:pt x="997248" y="134668"/>
                    <a:pt x="997248" y="300789"/>
                  </a:cubicBezTo>
                  <a:cubicBezTo>
                    <a:pt x="997248" y="425380"/>
                    <a:pt x="921498" y="532278"/>
                    <a:pt x="813540" y="577941"/>
                  </a:cubicBezTo>
                  <a:lnTo>
                    <a:pt x="797770" y="582836"/>
                  </a:lnTo>
                  <a:lnTo>
                    <a:pt x="797770" y="673085"/>
                  </a:lnTo>
                  <a:lnTo>
                    <a:pt x="938304" y="673085"/>
                  </a:lnTo>
                  <a:cubicBezTo>
                    <a:pt x="968274" y="673085"/>
                    <a:pt x="995406" y="685233"/>
                    <a:pt x="1015046" y="704873"/>
                  </a:cubicBezTo>
                  <a:lnTo>
                    <a:pt x="1037967" y="738868"/>
                  </a:lnTo>
                  <a:lnTo>
                    <a:pt x="1060789" y="753442"/>
                  </a:lnTo>
                  <a:lnTo>
                    <a:pt x="1582472" y="1500202"/>
                  </a:lnTo>
                  <a:cubicBezTo>
                    <a:pt x="1596166" y="1519804"/>
                    <a:pt x="1591376" y="1546796"/>
                    <a:pt x="1571774" y="1560490"/>
                  </a:cubicBezTo>
                  <a:lnTo>
                    <a:pt x="1429805" y="1659669"/>
                  </a:lnTo>
                  <a:cubicBezTo>
                    <a:pt x="1410202" y="1673363"/>
                    <a:pt x="1383211" y="1668573"/>
                    <a:pt x="1369517" y="1648971"/>
                  </a:cubicBezTo>
                  <a:lnTo>
                    <a:pt x="1046834" y="1187069"/>
                  </a:lnTo>
                  <a:lnTo>
                    <a:pt x="1046834" y="1713908"/>
                  </a:lnTo>
                  <a:lnTo>
                    <a:pt x="1046834" y="1832245"/>
                  </a:lnTo>
                  <a:lnTo>
                    <a:pt x="1046834" y="2624843"/>
                  </a:lnTo>
                  <a:cubicBezTo>
                    <a:pt x="1046834" y="2648755"/>
                    <a:pt x="1027450" y="2668139"/>
                    <a:pt x="1003538" y="2668139"/>
                  </a:cubicBezTo>
                  <a:lnTo>
                    <a:pt x="830357" y="2668139"/>
                  </a:lnTo>
                  <a:cubicBezTo>
                    <a:pt x="806445" y="2668139"/>
                    <a:pt x="787061" y="2648755"/>
                    <a:pt x="787061" y="2624843"/>
                  </a:cubicBezTo>
                  <a:lnTo>
                    <a:pt x="787061" y="1940775"/>
                  </a:lnTo>
                  <a:lnTo>
                    <a:pt x="655443" y="1940775"/>
                  </a:lnTo>
                  <a:lnTo>
                    <a:pt x="655443" y="2624843"/>
                  </a:lnTo>
                  <a:cubicBezTo>
                    <a:pt x="655443" y="2648755"/>
                    <a:pt x="636059" y="2668139"/>
                    <a:pt x="612147" y="2668139"/>
                  </a:cubicBezTo>
                  <a:lnTo>
                    <a:pt x="438966" y="2668139"/>
                  </a:lnTo>
                  <a:cubicBezTo>
                    <a:pt x="415054" y="2668139"/>
                    <a:pt x="395670" y="2648755"/>
                    <a:pt x="395670" y="2624843"/>
                  </a:cubicBezTo>
                  <a:lnTo>
                    <a:pt x="395670" y="1832245"/>
                  </a:lnTo>
                  <a:lnTo>
                    <a:pt x="395670" y="1713908"/>
                  </a:lnTo>
                  <a:lnTo>
                    <a:pt x="395670" y="1329499"/>
                  </a:lnTo>
                  <a:lnTo>
                    <a:pt x="233765" y="1629191"/>
                  </a:lnTo>
                  <a:cubicBezTo>
                    <a:pt x="222399" y="1650229"/>
                    <a:pt x="196131" y="1658070"/>
                    <a:pt x="175093" y="1646704"/>
                  </a:cubicBezTo>
                  <a:lnTo>
                    <a:pt x="22725" y="1564389"/>
                  </a:lnTo>
                  <a:cubicBezTo>
                    <a:pt x="1687" y="1553024"/>
                    <a:pt x="-6154" y="1526756"/>
                    <a:pt x="5212" y="1505718"/>
                  </a:cubicBezTo>
                  <a:lnTo>
                    <a:pt x="395670" y="782967"/>
                  </a:lnTo>
                  <a:lnTo>
                    <a:pt x="395670" y="781615"/>
                  </a:lnTo>
                  <a:cubicBezTo>
                    <a:pt x="395670" y="721676"/>
                    <a:pt x="444261" y="673085"/>
                    <a:pt x="504200" y="673085"/>
                  </a:cubicBezTo>
                  <a:lnTo>
                    <a:pt x="595147" y="673085"/>
                  </a:lnTo>
                  <a:lnTo>
                    <a:pt x="595147" y="582835"/>
                  </a:lnTo>
                  <a:lnTo>
                    <a:pt x="579378" y="577941"/>
                  </a:lnTo>
                  <a:cubicBezTo>
                    <a:pt x="471421" y="532278"/>
                    <a:pt x="395670" y="425380"/>
                    <a:pt x="395670" y="300789"/>
                  </a:cubicBezTo>
                  <a:cubicBezTo>
                    <a:pt x="395670" y="134668"/>
                    <a:pt x="530338" y="0"/>
                    <a:pt x="696459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43" name="Google Shape;443;p56"/>
            <p:cNvSpPr/>
            <p:nvPr/>
          </p:nvSpPr>
          <p:spPr>
            <a:xfrm>
              <a:off x="2096868" y="4073370"/>
              <a:ext cx="445278" cy="747079"/>
            </a:xfrm>
            <a:custGeom>
              <a:avLst/>
              <a:gdLst/>
              <a:ahLst/>
              <a:cxnLst/>
              <a:rect l="l" t="t" r="r" b="b"/>
              <a:pathLst>
                <a:path w="1590278" h="2668139" extrusionOk="0">
                  <a:moveTo>
                    <a:pt x="696459" y="0"/>
                  </a:moveTo>
                  <a:cubicBezTo>
                    <a:pt x="862580" y="0"/>
                    <a:pt x="997248" y="134668"/>
                    <a:pt x="997248" y="300789"/>
                  </a:cubicBezTo>
                  <a:cubicBezTo>
                    <a:pt x="997248" y="425380"/>
                    <a:pt x="921498" y="532278"/>
                    <a:pt x="813540" y="577941"/>
                  </a:cubicBezTo>
                  <a:lnTo>
                    <a:pt x="797770" y="582836"/>
                  </a:lnTo>
                  <a:lnTo>
                    <a:pt x="797770" y="673085"/>
                  </a:lnTo>
                  <a:lnTo>
                    <a:pt x="938304" y="673085"/>
                  </a:lnTo>
                  <a:cubicBezTo>
                    <a:pt x="968274" y="673085"/>
                    <a:pt x="995406" y="685233"/>
                    <a:pt x="1015046" y="704873"/>
                  </a:cubicBezTo>
                  <a:lnTo>
                    <a:pt x="1037967" y="738868"/>
                  </a:lnTo>
                  <a:lnTo>
                    <a:pt x="1060789" y="753442"/>
                  </a:lnTo>
                  <a:lnTo>
                    <a:pt x="1582472" y="1500202"/>
                  </a:lnTo>
                  <a:cubicBezTo>
                    <a:pt x="1596166" y="1519804"/>
                    <a:pt x="1591376" y="1546796"/>
                    <a:pt x="1571774" y="1560490"/>
                  </a:cubicBezTo>
                  <a:lnTo>
                    <a:pt x="1429805" y="1659669"/>
                  </a:lnTo>
                  <a:cubicBezTo>
                    <a:pt x="1410202" y="1673363"/>
                    <a:pt x="1383211" y="1668573"/>
                    <a:pt x="1369517" y="1648971"/>
                  </a:cubicBezTo>
                  <a:lnTo>
                    <a:pt x="1046834" y="1187069"/>
                  </a:lnTo>
                  <a:lnTo>
                    <a:pt x="1046834" y="1713908"/>
                  </a:lnTo>
                  <a:lnTo>
                    <a:pt x="1046834" y="1832245"/>
                  </a:lnTo>
                  <a:lnTo>
                    <a:pt x="1046834" y="2624843"/>
                  </a:lnTo>
                  <a:cubicBezTo>
                    <a:pt x="1046834" y="2648755"/>
                    <a:pt x="1027450" y="2668139"/>
                    <a:pt x="1003538" y="2668139"/>
                  </a:cubicBezTo>
                  <a:lnTo>
                    <a:pt x="830357" y="2668139"/>
                  </a:lnTo>
                  <a:cubicBezTo>
                    <a:pt x="806445" y="2668139"/>
                    <a:pt x="787061" y="2648755"/>
                    <a:pt x="787061" y="2624843"/>
                  </a:cubicBezTo>
                  <a:lnTo>
                    <a:pt x="787061" y="1940775"/>
                  </a:lnTo>
                  <a:lnTo>
                    <a:pt x="655443" y="1940775"/>
                  </a:lnTo>
                  <a:lnTo>
                    <a:pt x="655443" y="2624843"/>
                  </a:lnTo>
                  <a:cubicBezTo>
                    <a:pt x="655443" y="2648755"/>
                    <a:pt x="636059" y="2668139"/>
                    <a:pt x="612147" y="2668139"/>
                  </a:cubicBezTo>
                  <a:lnTo>
                    <a:pt x="438966" y="2668139"/>
                  </a:lnTo>
                  <a:cubicBezTo>
                    <a:pt x="415054" y="2668139"/>
                    <a:pt x="395670" y="2648755"/>
                    <a:pt x="395670" y="2624843"/>
                  </a:cubicBezTo>
                  <a:lnTo>
                    <a:pt x="395670" y="1832245"/>
                  </a:lnTo>
                  <a:lnTo>
                    <a:pt x="395670" y="1713908"/>
                  </a:lnTo>
                  <a:lnTo>
                    <a:pt x="395670" y="1329499"/>
                  </a:lnTo>
                  <a:lnTo>
                    <a:pt x="233765" y="1629191"/>
                  </a:lnTo>
                  <a:cubicBezTo>
                    <a:pt x="222399" y="1650229"/>
                    <a:pt x="196131" y="1658070"/>
                    <a:pt x="175093" y="1646704"/>
                  </a:cubicBezTo>
                  <a:lnTo>
                    <a:pt x="22725" y="1564389"/>
                  </a:lnTo>
                  <a:cubicBezTo>
                    <a:pt x="1687" y="1553024"/>
                    <a:pt x="-6154" y="1526756"/>
                    <a:pt x="5212" y="1505718"/>
                  </a:cubicBezTo>
                  <a:lnTo>
                    <a:pt x="395670" y="782967"/>
                  </a:lnTo>
                  <a:lnTo>
                    <a:pt x="395670" y="781615"/>
                  </a:lnTo>
                  <a:cubicBezTo>
                    <a:pt x="395670" y="721676"/>
                    <a:pt x="444261" y="673085"/>
                    <a:pt x="504200" y="673085"/>
                  </a:cubicBezTo>
                  <a:lnTo>
                    <a:pt x="595147" y="673085"/>
                  </a:lnTo>
                  <a:lnTo>
                    <a:pt x="595147" y="582835"/>
                  </a:lnTo>
                  <a:lnTo>
                    <a:pt x="579378" y="577941"/>
                  </a:lnTo>
                  <a:cubicBezTo>
                    <a:pt x="471421" y="532278"/>
                    <a:pt x="395670" y="425380"/>
                    <a:pt x="395670" y="300789"/>
                  </a:cubicBezTo>
                  <a:cubicBezTo>
                    <a:pt x="395670" y="134668"/>
                    <a:pt x="530338" y="0"/>
                    <a:pt x="696459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44" name="Google Shape;444;p56"/>
            <p:cNvSpPr/>
            <p:nvPr/>
          </p:nvSpPr>
          <p:spPr>
            <a:xfrm>
              <a:off x="3092540" y="4073370"/>
              <a:ext cx="445278" cy="747079"/>
            </a:xfrm>
            <a:custGeom>
              <a:avLst/>
              <a:gdLst/>
              <a:ahLst/>
              <a:cxnLst/>
              <a:rect l="l" t="t" r="r" b="b"/>
              <a:pathLst>
                <a:path w="1590278" h="2668139" extrusionOk="0">
                  <a:moveTo>
                    <a:pt x="696459" y="0"/>
                  </a:moveTo>
                  <a:cubicBezTo>
                    <a:pt x="862580" y="0"/>
                    <a:pt x="997248" y="134668"/>
                    <a:pt x="997248" y="300789"/>
                  </a:cubicBezTo>
                  <a:cubicBezTo>
                    <a:pt x="997248" y="425380"/>
                    <a:pt x="921498" y="532278"/>
                    <a:pt x="813540" y="577941"/>
                  </a:cubicBezTo>
                  <a:lnTo>
                    <a:pt x="797770" y="582836"/>
                  </a:lnTo>
                  <a:lnTo>
                    <a:pt x="797770" y="673085"/>
                  </a:lnTo>
                  <a:lnTo>
                    <a:pt x="938304" y="673085"/>
                  </a:lnTo>
                  <a:cubicBezTo>
                    <a:pt x="968274" y="673085"/>
                    <a:pt x="995406" y="685233"/>
                    <a:pt x="1015046" y="704873"/>
                  </a:cubicBezTo>
                  <a:lnTo>
                    <a:pt x="1037967" y="738868"/>
                  </a:lnTo>
                  <a:lnTo>
                    <a:pt x="1060789" y="753442"/>
                  </a:lnTo>
                  <a:lnTo>
                    <a:pt x="1582472" y="1500202"/>
                  </a:lnTo>
                  <a:cubicBezTo>
                    <a:pt x="1596166" y="1519804"/>
                    <a:pt x="1591376" y="1546796"/>
                    <a:pt x="1571774" y="1560490"/>
                  </a:cubicBezTo>
                  <a:lnTo>
                    <a:pt x="1429805" y="1659669"/>
                  </a:lnTo>
                  <a:cubicBezTo>
                    <a:pt x="1410202" y="1673363"/>
                    <a:pt x="1383211" y="1668573"/>
                    <a:pt x="1369517" y="1648971"/>
                  </a:cubicBezTo>
                  <a:lnTo>
                    <a:pt x="1046834" y="1187069"/>
                  </a:lnTo>
                  <a:lnTo>
                    <a:pt x="1046834" y="1713908"/>
                  </a:lnTo>
                  <a:lnTo>
                    <a:pt x="1046834" y="1832245"/>
                  </a:lnTo>
                  <a:lnTo>
                    <a:pt x="1046834" y="2624843"/>
                  </a:lnTo>
                  <a:cubicBezTo>
                    <a:pt x="1046834" y="2648755"/>
                    <a:pt x="1027450" y="2668139"/>
                    <a:pt x="1003538" y="2668139"/>
                  </a:cubicBezTo>
                  <a:lnTo>
                    <a:pt x="830357" y="2668139"/>
                  </a:lnTo>
                  <a:cubicBezTo>
                    <a:pt x="806445" y="2668139"/>
                    <a:pt x="787061" y="2648755"/>
                    <a:pt x="787061" y="2624843"/>
                  </a:cubicBezTo>
                  <a:lnTo>
                    <a:pt x="787061" y="1940775"/>
                  </a:lnTo>
                  <a:lnTo>
                    <a:pt x="655443" y="1940775"/>
                  </a:lnTo>
                  <a:lnTo>
                    <a:pt x="655443" y="2624843"/>
                  </a:lnTo>
                  <a:cubicBezTo>
                    <a:pt x="655443" y="2648755"/>
                    <a:pt x="636059" y="2668139"/>
                    <a:pt x="612147" y="2668139"/>
                  </a:cubicBezTo>
                  <a:lnTo>
                    <a:pt x="438966" y="2668139"/>
                  </a:lnTo>
                  <a:cubicBezTo>
                    <a:pt x="415054" y="2668139"/>
                    <a:pt x="395670" y="2648755"/>
                    <a:pt x="395670" y="2624843"/>
                  </a:cubicBezTo>
                  <a:lnTo>
                    <a:pt x="395670" y="1832245"/>
                  </a:lnTo>
                  <a:lnTo>
                    <a:pt x="395670" y="1713908"/>
                  </a:lnTo>
                  <a:lnTo>
                    <a:pt x="395670" y="1329499"/>
                  </a:lnTo>
                  <a:lnTo>
                    <a:pt x="233765" y="1629191"/>
                  </a:lnTo>
                  <a:cubicBezTo>
                    <a:pt x="222399" y="1650229"/>
                    <a:pt x="196131" y="1658070"/>
                    <a:pt x="175093" y="1646704"/>
                  </a:cubicBezTo>
                  <a:lnTo>
                    <a:pt x="22725" y="1564389"/>
                  </a:lnTo>
                  <a:cubicBezTo>
                    <a:pt x="1687" y="1553024"/>
                    <a:pt x="-6154" y="1526756"/>
                    <a:pt x="5212" y="1505718"/>
                  </a:cubicBezTo>
                  <a:lnTo>
                    <a:pt x="395670" y="782967"/>
                  </a:lnTo>
                  <a:lnTo>
                    <a:pt x="395670" y="781615"/>
                  </a:lnTo>
                  <a:cubicBezTo>
                    <a:pt x="395670" y="721676"/>
                    <a:pt x="444261" y="673085"/>
                    <a:pt x="504200" y="673085"/>
                  </a:cubicBezTo>
                  <a:lnTo>
                    <a:pt x="595147" y="673085"/>
                  </a:lnTo>
                  <a:lnTo>
                    <a:pt x="595147" y="582835"/>
                  </a:lnTo>
                  <a:lnTo>
                    <a:pt x="579378" y="577941"/>
                  </a:lnTo>
                  <a:cubicBezTo>
                    <a:pt x="471421" y="532278"/>
                    <a:pt x="395670" y="425380"/>
                    <a:pt x="395670" y="300789"/>
                  </a:cubicBezTo>
                  <a:cubicBezTo>
                    <a:pt x="395670" y="134668"/>
                    <a:pt x="530338" y="0"/>
                    <a:pt x="696459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45" name="Google Shape;445;p56"/>
            <p:cNvSpPr txBox="1"/>
            <p:nvPr/>
          </p:nvSpPr>
          <p:spPr>
            <a:xfrm>
              <a:off x="866947" y="3704974"/>
              <a:ext cx="880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Rec. 1</a:t>
              </a:r>
              <a:endParaRPr sz="1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46" name="Google Shape;446;p56"/>
            <p:cNvSpPr txBox="1"/>
            <p:nvPr/>
          </p:nvSpPr>
          <p:spPr>
            <a:xfrm>
              <a:off x="1866117" y="3704974"/>
              <a:ext cx="880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Rec. 2</a:t>
              </a:r>
              <a:endParaRPr sz="1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47" name="Google Shape;447;p56"/>
            <p:cNvSpPr txBox="1"/>
            <p:nvPr/>
          </p:nvSpPr>
          <p:spPr>
            <a:xfrm>
              <a:off x="2865286" y="3704974"/>
              <a:ext cx="880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Rec. 3</a:t>
              </a:r>
              <a:endParaRPr sz="1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  <p:grpSp>
        <p:nvGrpSpPr>
          <p:cNvPr id="448" name="Google Shape;448;p56"/>
          <p:cNvGrpSpPr/>
          <p:nvPr/>
        </p:nvGrpSpPr>
        <p:grpSpPr>
          <a:xfrm>
            <a:off x="3389090" y="683206"/>
            <a:ext cx="2569194" cy="1083832"/>
            <a:chOff x="4486574" y="3541039"/>
            <a:chExt cx="3425592" cy="1445110"/>
          </a:xfrm>
        </p:grpSpPr>
        <p:grpSp>
          <p:nvGrpSpPr>
            <p:cNvPr id="449" name="Google Shape;449;p56"/>
            <p:cNvGrpSpPr/>
            <p:nvPr/>
          </p:nvGrpSpPr>
          <p:grpSpPr>
            <a:xfrm>
              <a:off x="4499497" y="3979852"/>
              <a:ext cx="768376" cy="934116"/>
              <a:chOff x="4499497" y="4136968"/>
              <a:chExt cx="768376" cy="934116"/>
            </a:xfrm>
          </p:grpSpPr>
          <p:sp>
            <p:nvSpPr>
              <p:cNvPr id="450" name="Google Shape;450;p56"/>
              <p:cNvSpPr/>
              <p:nvPr/>
            </p:nvSpPr>
            <p:spPr>
              <a:xfrm>
                <a:off x="4670195" y="4136968"/>
                <a:ext cx="445278" cy="747079"/>
              </a:xfrm>
              <a:custGeom>
                <a:avLst/>
                <a:gdLst/>
                <a:ahLst/>
                <a:cxnLst/>
                <a:rect l="l" t="t" r="r" b="b"/>
                <a:pathLst>
                  <a:path w="1590278" h="2668139" extrusionOk="0">
                    <a:moveTo>
                      <a:pt x="696459" y="0"/>
                    </a:moveTo>
                    <a:cubicBezTo>
                      <a:pt x="862580" y="0"/>
                      <a:pt x="997248" y="134668"/>
                      <a:pt x="997248" y="300789"/>
                    </a:cubicBezTo>
                    <a:cubicBezTo>
                      <a:pt x="997248" y="425380"/>
                      <a:pt x="921498" y="532278"/>
                      <a:pt x="813540" y="577941"/>
                    </a:cubicBezTo>
                    <a:lnTo>
                      <a:pt x="797770" y="582836"/>
                    </a:lnTo>
                    <a:lnTo>
                      <a:pt x="797770" y="673085"/>
                    </a:lnTo>
                    <a:lnTo>
                      <a:pt x="938304" y="673085"/>
                    </a:lnTo>
                    <a:cubicBezTo>
                      <a:pt x="968274" y="673085"/>
                      <a:pt x="995406" y="685233"/>
                      <a:pt x="1015046" y="704873"/>
                    </a:cubicBezTo>
                    <a:lnTo>
                      <a:pt x="1037967" y="738868"/>
                    </a:lnTo>
                    <a:lnTo>
                      <a:pt x="1060789" y="753442"/>
                    </a:lnTo>
                    <a:lnTo>
                      <a:pt x="1582472" y="1500202"/>
                    </a:lnTo>
                    <a:cubicBezTo>
                      <a:pt x="1596166" y="1519804"/>
                      <a:pt x="1591376" y="1546796"/>
                      <a:pt x="1571774" y="1560490"/>
                    </a:cubicBezTo>
                    <a:lnTo>
                      <a:pt x="1429805" y="1659669"/>
                    </a:lnTo>
                    <a:cubicBezTo>
                      <a:pt x="1410202" y="1673363"/>
                      <a:pt x="1383211" y="1668573"/>
                      <a:pt x="1369517" y="1648971"/>
                    </a:cubicBezTo>
                    <a:lnTo>
                      <a:pt x="1046834" y="1187069"/>
                    </a:lnTo>
                    <a:lnTo>
                      <a:pt x="1046834" y="1713908"/>
                    </a:lnTo>
                    <a:lnTo>
                      <a:pt x="1046834" y="1832245"/>
                    </a:lnTo>
                    <a:lnTo>
                      <a:pt x="1046834" y="2624843"/>
                    </a:lnTo>
                    <a:cubicBezTo>
                      <a:pt x="1046834" y="2648755"/>
                      <a:pt x="1027450" y="2668139"/>
                      <a:pt x="1003538" y="2668139"/>
                    </a:cubicBezTo>
                    <a:lnTo>
                      <a:pt x="830357" y="2668139"/>
                    </a:lnTo>
                    <a:cubicBezTo>
                      <a:pt x="806445" y="2668139"/>
                      <a:pt x="787061" y="2648755"/>
                      <a:pt x="787061" y="2624843"/>
                    </a:cubicBezTo>
                    <a:lnTo>
                      <a:pt x="787061" y="1940775"/>
                    </a:lnTo>
                    <a:lnTo>
                      <a:pt x="655443" y="1940775"/>
                    </a:lnTo>
                    <a:lnTo>
                      <a:pt x="655443" y="2624843"/>
                    </a:lnTo>
                    <a:cubicBezTo>
                      <a:pt x="655443" y="2648755"/>
                      <a:pt x="636059" y="2668139"/>
                      <a:pt x="612147" y="2668139"/>
                    </a:cubicBezTo>
                    <a:lnTo>
                      <a:pt x="438966" y="2668139"/>
                    </a:lnTo>
                    <a:cubicBezTo>
                      <a:pt x="415054" y="2668139"/>
                      <a:pt x="395670" y="2648755"/>
                      <a:pt x="395670" y="2624843"/>
                    </a:cubicBezTo>
                    <a:lnTo>
                      <a:pt x="395670" y="1832245"/>
                    </a:lnTo>
                    <a:lnTo>
                      <a:pt x="395670" y="1713908"/>
                    </a:lnTo>
                    <a:lnTo>
                      <a:pt x="395670" y="1329499"/>
                    </a:lnTo>
                    <a:lnTo>
                      <a:pt x="233765" y="1629191"/>
                    </a:lnTo>
                    <a:cubicBezTo>
                      <a:pt x="222399" y="1650229"/>
                      <a:pt x="196131" y="1658070"/>
                      <a:pt x="175093" y="1646704"/>
                    </a:cubicBezTo>
                    <a:lnTo>
                      <a:pt x="22725" y="1564389"/>
                    </a:lnTo>
                    <a:cubicBezTo>
                      <a:pt x="1687" y="1553024"/>
                      <a:pt x="-6154" y="1526756"/>
                      <a:pt x="5212" y="1505718"/>
                    </a:cubicBezTo>
                    <a:lnTo>
                      <a:pt x="395670" y="782967"/>
                    </a:lnTo>
                    <a:lnTo>
                      <a:pt x="395670" y="781615"/>
                    </a:lnTo>
                    <a:cubicBezTo>
                      <a:pt x="395670" y="721676"/>
                      <a:pt x="444261" y="673085"/>
                      <a:pt x="504200" y="673085"/>
                    </a:cubicBezTo>
                    <a:lnTo>
                      <a:pt x="595147" y="673085"/>
                    </a:lnTo>
                    <a:lnTo>
                      <a:pt x="595147" y="582835"/>
                    </a:lnTo>
                    <a:lnTo>
                      <a:pt x="579378" y="577941"/>
                    </a:lnTo>
                    <a:cubicBezTo>
                      <a:pt x="471421" y="532278"/>
                      <a:pt x="395670" y="425380"/>
                      <a:pt x="395670" y="300789"/>
                    </a:cubicBezTo>
                    <a:cubicBezTo>
                      <a:pt x="395670" y="134668"/>
                      <a:pt x="530338" y="0"/>
                      <a:pt x="6964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  <p:sp>
            <p:nvSpPr>
              <p:cNvPr id="451" name="Google Shape;451;p56"/>
              <p:cNvSpPr/>
              <p:nvPr/>
            </p:nvSpPr>
            <p:spPr>
              <a:xfrm>
                <a:off x="4499497" y="4324005"/>
                <a:ext cx="445278" cy="747079"/>
              </a:xfrm>
              <a:custGeom>
                <a:avLst/>
                <a:gdLst/>
                <a:ahLst/>
                <a:cxnLst/>
                <a:rect l="l" t="t" r="r" b="b"/>
                <a:pathLst>
                  <a:path w="1590278" h="2668139" extrusionOk="0">
                    <a:moveTo>
                      <a:pt x="696459" y="0"/>
                    </a:moveTo>
                    <a:cubicBezTo>
                      <a:pt x="862580" y="0"/>
                      <a:pt x="997248" y="134668"/>
                      <a:pt x="997248" y="300789"/>
                    </a:cubicBezTo>
                    <a:cubicBezTo>
                      <a:pt x="997248" y="425380"/>
                      <a:pt x="921498" y="532278"/>
                      <a:pt x="813540" y="577941"/>
                    </a:cubicBezTo>
                    <a:lnTo>
                      <a:pt x="797770" y="582836"/>
                    </a:lnTo>
                    <a:lnTo>
                      <a:pt x="797770" y="673085"/>
                    </a:lnTo>
                    <a:lnTo>
                      <a:pt x="938304" y="673085"/>
                    </a:lnTo>
                    <a:cubicBezTo>
                      <a:pt x="968274" y="673085"/>
                      <a:pt x="995406" y="685233"/>
                      <a:pt x="1015046" y="704873"/>
                    </a:cubicBezTo>
                    <a:lnTo>
                      <a:pt x="1037967" y="738868"/>
                    </a:lnTo>
                    <a:lnTo>
                      <a:pt x="1060789" y="753442"/>
                    </a:lnTo>
                    <a:lnTo>
                      <a:pt x="1582472" y="1500202"/>
                    </a:lnTo>
                    <a:cubicBezTo>
                      <a:pt x="1596166" y="1519804"/>
                      <a:pt x="1591376" y="1546796"/>
                      <a:pt x="1571774" y="1560490"/>
                    </a:cubicBezTo>
                    <a:lnTo>
                      <a:pt x="1429805" y="1659669"/>
                    </a:lnTo>
                    <a:cubicBezTo>
                      <a:pt x="1410202" y="1673363"/>
                      <a:pt x="1383211" y="1668573"/>
                      <a:pt x="1369517" y="1648971"/>
                    </a:cubicBezTo>
                    <a:lnTo>
                      <a:pt x="1046834" y="1187069"/>
                    </a:lnTo>
                    <a:lnTo>
                      <a:pt x="1046834" y="1713908"/>
                    </a:lnTo>
                    <a:lnTo>
                      <a:pt x="1046834" y="1832245"/>
                    </a:lnTo>
                    <a:lnTo>
                      <a:pt x="1046834" y="2624843"/>
                    </a:lnTo>
                    <a:cubicBezTo>
                      <a:pt x="1046834" y="2648755"/>
                      <a:pt x="1027450" y="2668139"/>
                      <a:pt x="1003538" y="2668139"/>
                    </a:cubicBezTo>
                    <a:lnTo>
                      <a:pt x="830357" y="2668139"/>
                    </a:lnTo>
                    <a:cubicBezTo>
                      <a:pt x="806445" y="2668139"/>
                      <a:pt x="787061" y="2648755"/>
                      <a:pt x="787061" y="2624843"/>
                    </a:cubicBezTo>
                    <a:lnTo>
                      <a:pt x="787061" y="1940775"/>
                    </a:lnTo>
                    <a:lnTo>
                      <a:pt x="655443" y="1940775"/>
                    </a:lnTo>
                    <a:lnTo>
                      <a:pt x="655443" y="2624843"/>
                    </a:lnTo>
                    <a:cubicBezTo>
                      <a:pt x="655443" y="2648755"/>
                      <a:pt x="636059" y="2668139"/>
                      <a:pt x="612147" y="2668139"/>
                    </a:cubicBezTo>
                    <a:lnTo>
                      <a:pt x="438966" y="2668139"/>
                    </a:lnTo>
                    <a:cubicBezTo>
                      <a:pt x="415054" y="2668139"/>
                      <a:pt x="395670" y="2648755"/>
                      <a:pt x="395670" y="2624843"/>
                    </a:cubicBezTo>
                    <a:lnTo>
                      <a:pt x="395670" y="1832245"/>
                    </a:lnTo>
                    <a:lnTo>
                      <a:pt x="395670" y="1713908"/>
                    </a:lnTo>
                    <a:lnTo>
                      <a:pt x="395670" y="1329499"/>
                    </a:lnTo>
                    <a:lnTo>
                      <a:pt x="233765" y="1629191"/>
                    </a:lnTo>
                    <a:cubicBezTo>
                      <a:pt x="222399" y="1650229"/>
                      <a:pt x="196131" y="1658070"/>
                      <a:pt x="175093" y="1646704"/>
                    </a:cubicBezTo>
                    <a:lnTo>
                      <a:pt x="22725" y="1564389"/>
                    </a:lnTo>
                    <a:cubicBezTo>
                      <a:pt x="1687" y="1553024"/>
                      <a:pt x="-6154" y="1526756"/>
                      <a:pt x="5212" y="1505718"/>
                    </a:cubicBezTo>
                    <a:lnTo>
                      <a:pt x="395670" y="782967"/>
                    </a:lnTo>
                    <a:lnTo>
                      <a:pt x="395670" y="781615"/>
                    </a:lnTo>
                    <a:cubicBezTo>
                      <a:pt x="395670" y="721676"/>
                      <a:pt x="444261" y="673085"/>
                      <a:pt x="504200" y="673085"/>
                    </a:cubicBezTo>
                    <a:lnTo>
                      <a:pt x="595147" y="673085"/>
                    </a:lnTo>
                    <a:lnTo>
                      <a:pt x="595147" y="582835"/>
                    </a:lnTo>
                    <a:lnTo>
                      <a:pt x="579378" y="577941"/>
                    </a:lnTo>
                    <a:cubicBezTo>
                      <a:pt x="471421" y="532278"/>
                      <a:pt x="395670" y="425380"/>
                      <a:pt x="395670" y="300789"/>
                    </a:cubicBezTo>
                    <a:cubicBezTo>
                      <a:pt x="395670" y="134668"/>
                      <a:pt x="530338" y="0"/>
                      <a:pt x="6964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  <p:sp>
            <p:nvSpPr>
              <p:cNvPr id="452" name="Google Shape;452;p56"/>
              <p:cNvSpPr/>
              <p:nvPr/>
            </p:nvSpPr>
            <p:spPr>
              <a:xfrm>
                <a:off x="4822595" y="4289368"/>
                <a:ext cx="445278" cy="747079"/>
              </a:xfrm>
              <a:custGeom>
                <a:avLst/>
                <a:gdLst/>
                <a:ahLst/>
                <a:cxnLst/>
                <a:rect l="l" t="t" r="r" b="b"/>
                <a:pathLst>
                  <a:path w="1590278" h="2668139" extrusionOk="0">
                    <a:moveTo>
                      <a:pt x="696459" y="0"/>
                    </a:moveTo>
                    <a:cubicBezTo>
                      <a:pt x="862580" y="0"/>
                      <a:pt x="997248" y="134668"/>
                      <a:pt x="997248" y="300789"/>
                    </a:cubicBezTo>
                    <a:cubicBezTo>
                      <a:pt x="997248" y="425380"/>
                      <a:pt x="921498" y="532278"/>
                      <a:pt x="813540" y="577941"/>
                    </a:cubicBezTo>
                    <a:lnTo>
                      <a:pt x="797770" y="582836"/>
                    </a:lnTo>
                    <a:lnTo>
                      <a:pt x="797770" y="673085"/>
                    </a:lnTo>
                    <a:lnTo>
                      <a:pt x="938304" y="673085"/>
                    </a:lnTo>
                    <a:cubicBezTo>
                      <a:pt x="968274" y="673085"/>
                      <a:pt x="995406" y="685233"/>
                      <a:pt x="1015046" y="704873"/>
                    </a:cubicBezTo>
                    <a:lnTo>
                      <a:pt x="1037967" y="738868"/>
                    </a:lnTo>
                    <a:lnTo>
                      <a:pt x="1060789" y="753442"/>
                    </a:lnTo>
                    <a:lnTo>
                      <a:pt x="1582472" y="1500202"/>
                    </a:lnTo>
                    <a:cubicBezTo>
                      <a:pt x="1596166" y="1519804"/>
                      <a:pt x="1591376" y="1546796"/>
                      <a:pt x="1571774" y="1560490"/>
                    </a:cubicBezTo>
                    <a:lnTo>
                      <a:pt x="1429805" y="1659669"/>
                    </a:lnTo>
                    <a:cubicBezTo>
                      <a:pt x="1410202" y="1673363"/>
                      <a:pt x="1383211" y="1668573"/>
                      <a:pt x="1369517" y="1648971"/>
                    </a:cubicBezTo>
                    <a:lnTo>
                      <a:pt x="1046834" y="1187069"/>
                    </a:lnTo>
                    <a:lnTo>
                      <a:pt x="1046834" y="1713908"/>
                    </a:lnTo>
                    <a:lnTo>
                      <a:pt x="1046834" y="1832245"/>
                    </a:lnTo>
                    <a:lnTo>
                      <a:pt x="1046834" y="2624843"/>
                    </a:lnTo>
                    <a:cubicBezTo>
                      <a:pt x="1046834" y="2648755"/>
                      <a:pt x="1027450" y="2668139"/>
                      <a:pt x="1003538" y="2668139"/>
                    </a:cubicBezTo>
                    <a:lnTo>
                      <a:pt x="830357" y="2668139"/>
                    </a:lnTo>
                    <a:cubicBezTo>
                      <a:pt x="806445" y="2668139"/>
                      <a:pt x="787061" y="2648755"/>
                      <a:pt x="787061" y="2624843"/>
                    </a:cubicBezTo>
                    <a:lnTo>
                      <a:pt x="787061" y="1940775"/>
                    </a:lnTo>
                    <a:lnTo>
                      <a:pt x="655443" y="1940775"/>
                    </a:lnTo>
                    <a:lnTo>
                      <a:pt x="655443" y="2624843"/>
                    </a:lnTo>
                    <a:cubicBezTo>
                      <a:pt x="655443" y="2648755"/>
                      <a:pt x="636059" y="2668139"/>
                      <a:pt x="612147" y="2668139"/>
                    </a:cubicBezTo>
                    <a:lnTo>
                      <a:pt x="438966" y="2668139"/>
                    </a:lnTo>
                    <a:cubicBezTo>
                      <a:pt x="415054" y="2668139"/>
                      <a:pt x="395670" y="2648755"/>
                      <a:pt x="395670" y="2624843"/>
                    </a:cubicBezTo>
                    <a:lnTo>
                      <a:pt x="395670" y="1832245"/>
                    </a:lnTo>
                    <a:lnTo>
                      <a:pt x="395670" y="1713908"/>
                    </a:lnTo>
                    <a:lnTo>
                      <a:pt x="395670" y="1329499"/>
                    </a:lnTo>
                    <a:lnTo>
                      <a:pt x="233765" y="1629191"/>
                    </a:lnTo>
                    <a:cubicBezTo>
                      <a:pt x="222399" y="1650229"/>
                      <a:pt x="196131" y="1658070"/>
                      <a:pt x="175093" y="1646704"/>
                    </a:cubicBezTo>
                    <a:lnTo>
                      <a:pt x="22725" y="1564389"/>
                    </a:lnTo>
                    <a:cubicBezTo>
                      <a:pt x="1687" y="1553024"/>
                      <a:pt x="-6154" y="1526756"/>
                      <a:pt x="5212" y="1505718"/>
                    </a:cubicBezTo>
                    <a:lnTo>
                      <a:pt x="395670" y="782967"/>
                    </a:lnTo>
                    <a:lnTo>
                      <a:pt x="395670" y="781615"/>
                    </a:lnTo>
                    <a:cubicBezTo>
                      <a:pt x="395670" y="721676"/>
                      <a:pt x="444261" y="673085"/>
                      <a:pt x="504200" y="673085"/>
                    </a:cubicBezTo>
                    <a:lnTo>
                      <a:pt x="595147" y="673085"/>
                    </a:lnTo>
                    <a:lnTo>
                      <a:pt x="595147" y="582835"/>
                    </a:lnTo>
                    <a:lnTo>
                      <a:pt x="579378" y="577941"/>
                    </a:lnTo>
                    <a:cubicBezTo>
                      <a:pt x="471421" y="532278"/>
                      <a:pt x="395670" y="425380"/>
                      <a:pt x="395670" y="300789"/>
                    </a:cubicBezTo>
                    <a:cubicBezTo>
                      <a:pt x="395670" y="134668"/>
                      <a:pt x="530338" y="0"/>
                      <a:pt x="6964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</p:grpSp>
        <p:grpSp>
          <p:nvGrpSpPr>
            <p:cNvPr id="453" name="Google Shape;453;p56"/>
            <p:cNvGrpSpPr/>
            <p:nvPr/>
          </p:nvGrpSpPr>
          <p:grpSpPr>
            <a:xfrm>
              <a:off x="5925929" y="3907670"/>
              <a:ext cx="606206" cy="1078479"/>
              <a:chOff x="5941798" y="4256671"/>
              <a:chExt cx="606206" cy="1078479"/>
            </a:xfrm>
          </p:grpSpPr>
          <p:sp>
            <p:nvSpPr>
              <p:cNvPr id="454" name="Google Shape;454;p56"/>
              <p:cNvSpPr/>
              <p:nvPr/>
            </p:nvSpPr>
            <p:spPr>
              <a:xfrm>
                <a:off x="5950326" y="4256671"/>
                <a:ext cx="445278" cy="747079"/>
              </a:xfrm>
              <a:custGeom>
                <a:avLst/>
                <a:gdLst/>
                <a:ahLst/>
                <a:cxnLst/>
                <a:rect l="l" t="t" r="r" b="b"/>
                <a:pathLst>
                  <a:path w="1590278" h="2668139" extrusionOk="0">
                    <a:moveTo>
                      <a:pt x="696459" y="0"/>
                    </a:moveTo>
                    <a:cubicBezTo>
                      <a:pt x="862580" y="0"/>
                      <a:pt x="997248" y="134668"/>
                      <a:pt x="997248" y="300789"/>
                    </a:cubicBezTo>
                    <a:cubicBezTo>
                      <a:pt x="997248" y="425380"/>
                      <a:pt x="921498" y="532278"/>
                      <a:pt x="813540" y="577941"/>
                    </a:cubicBezTo>
                    <a:lnTo>
                      <a:pt x="797770" y="582836"/>
                    </a:lnTo>
                    <a:lnTo>
                      <a:pt x="797770" y="673085"/>
                    </a:lnTo>
                    <a:lnTo>
                      <a:pt x="938304" y="673085"/>
                    </a:lnTo>
                    <a:cubicBezTo>
                      <a:pt x="968274" y="673085"/>
                      <a:pt x="995406" y="685233"/>
                      <a:pt x="1015046" y="704873"/>
                    </a:cubicBezTo>
                    <a:lnTo>
                      <a:pt x="1037967" y="738868"/>
                    </a:lnTo>
                    <a:lnTo>
                      <a:pt x="1060789" y="753442"/>
                    </a:lnTo>
                    <a:lnTo>
                      <a:pt x="1582472" y="1500202"/>
                    </a:lnTo>
                    <a:cubicBezTo>
                      <a:pt x="1596166" y="1519804"/>
                      <a:pt x="1591376" y="1546796"/>
                      <a:pt x="1571774" y="1560490"/>
                    </a:cubicBezTo>
                    <a:lnTo>
                      <a:pt x="1429805" y="1659669"/>
                    </a:lnTo>
                    <a:cubicBezTo>
                      <a:pt x="1410202" y="1673363"/>
                      <a:pt x="1383211" y="1668573"/>
                      <a:pt x="1369517" y="1648971"/>
                    </a:cubicBezTo>
                    <a:lnTo>
                      <a:pt x="1046834" y="1187069"/>
                    </a:lnTo>
                    <a:lnTo>
                      <a:pt x="1046834" y="1713908"/>
                    </a:lnTo>
                    <a:lnTo>
                      <a:pt x="1046834" y="1832245"/>
                    </a:lnTo>
                    <a:lnTo>
                      <a:pt x="1046834" y="2624843"/>
                    </a:lnTo>
                    <a:cubicBezTo>
                      <a:pt x="1046834" y="2648755"/>
                      <a:pt x="1027450" y="2668139"/>
                      <a:pt x="1003538" y="2668139"/>
                    </a:cubicBezTo>
                    <a:lnTo>
                      <a:pt x="830357" y="2668139"/>
                    </a:lnTo>
                    <a:cubicBezTo>
                      <a:pt x="806445" y="2668139"/>
                      <a:pt x="787061" y="2648755"/>
                      <a:pt x="787061" y="2624843"/>
                    </a:cubicBezTo>
                    <a:lnTo>
                      <a:pt x="787061" y="1940775"/>
                    </a:lnTo>
                    <a:lnTo>
                      <a:pt x="655443" y="1940775"/>
                    </a:lnTo>
                    <a:lnTo>
                      <a:pt x="655443" y="2624843"/>
                    </a:lnTo>
                    <a:cubicBezTo>
                      <a:pt x="655443" y="2648755"/>
                      <a:pt x="636059" y="2668139"/>
                      <a:pt x="612147" y="2668139"/>
                    </a:cubicBezTo>
                    <a:lnTo>
                      <a:pt x="438966" y="2668139"/>
                    </a:lnTo>
                    <a:cubicBezTo>
                      <a:pt x="415054" y="2668139"/>
                      <a:pt x="395670" y="2648755"/>
                      <a:pt x="395670" y="2624843"/>
                    </a:cubicBezTo>
                    <a:lnTo>
                      <a:pt x="395670" y="1832245"/>
                    </a:lnTo>
                    <a:lnTo>
                      <a:pt x="395670" y="1713908"/>
                    </a:lnTo>
                    <a:lnTo>
                      <a:pt x="395670" y="1329499"/>
                    </a:lnTo>
                    <a:lnTo>
                      <a:pt x="233765" y="1629191"/>
                    </a:lnTo>
                    <a:cubicBezTo>
                      <a:pt x="222399" y="1650229"/>
                      <a:pt x="196131" y="1658070"/>
                      <a:pt x="175093" y="1646704"/>
                    </a:cubicBezTo>
                    <a:lnTo>
                      <a:pt x="22725" y="1564389"/>
                    </a:lnTo>
                    <a:cubicBezTo>
                      <a:pt x="1687" y="1553024"/>
                      <a:pt x="-6154" y="1526756"/>
                      <a:pt x="5212" y="1505718"/>
                    </a:cubicBezTo>
                    <a:lnTo>
                      <a:pt x="395670" y="782967"/>
                    </a:lnTo>
                    <a:lnTo>
                      <a:pt x="395670" y="781615"/>
                    </a:lnTo>
                    <a:cubicBezTo>
                      <a:pt x="395670" y="721676"/>
                      <a:pt x="444261" y="673085"/>
                      <a:pt x="504200" y="673085"/>
                    </a:cubicBezTo>
                    <a:lnTo>
                      <a:pt x="595147" y="673085"/>
                    </a:lnTo>
                    <a:lnTo>
                      <a:pt x="595147" y="582835"/>
                    </a:lnTo>
                    <a:lnTo>
                      <a:pt x="579378" y="577941"/>
                    </a:lnTo>
                    <a:cubicBezTo>
                      <a:pt x="471421" y="532278"/>
                      <a:pt x="395670" y="425380"/>
                      <a:pt x="395670" y="300789"/>
                    </a:cubicBezTo>
                    <a:cubicBezTo>
                      <a:pt x="395670" y="134668"/>
                      <a:pt x="530338" y="0"/>
                      <a:pt x="69645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  <p:sp>
            <p:nvSpPr>
              <p:cNvPr id="455" name="Google Shape;455;p56"/>
              <p:cNvSpPr/>
              <p:nvPr/>
            </p:nvSpPr>
            <p:spPr>
              <a:xfrm>
                <a:off x="6102726" y="4409071"/>
                <a:ext cx="445278" cy="747079"/>
              </a:xfrm>
              <a:custGeom>
                <a:avLst/>
                <a:gdLst/>
                <a:ahLst/>
                <a:cxnLst/>
                <a:rect l="l" t="t" r="r" b="b"/>
                <a:pathLst>
                  <a:path w="1590278" h="2668139" extrusionOk="0">
                    <a:moveTo>
                      <a:pt x="696459" y="0"/>
                    </a:moveTo>
                    <a:cubicBezTo>
                      <a:pt x="862580" y="0"/>
                      <a:pt x="997248" y="134668"/>
                      <a:pt x="997248" y="300789"/>
                    </a:cubicBezTo>
                    <a:cubicBezTo>
                      <a:pt x="997248" y="425380"/>
                      <a:pt x="921498" y="532278"/>
                      <a:pt x="813540" y="577941"/>
                    </a:cubicBezTo>
                    <a:lnTo>
                      <a:pt x="797770" y="582836"/>
                    </a:lnTo>
                    <a:lnTo>
                      <a:pt x="797770" y="673085"/>
                    </a:lnTo>
                    <a:lnTo>
                      <a:pt x="938304" y="673085"/>
                    </a:lnTo>
                    <a:cubicBezTo>
                      <a:pt x="968274" y="673085"/>
                      <a:pt x="995406" y="685233"/>
                      <a:pt x="1015046" y="704873"/>
                    </a:cubicBezTo>
                    <a:lnTo>
                      <a:pt x="1037967" y="738868"/>
                    </a:lnTo>
                    <a:lnTo>
                      <a:pt x="1060789" y="753442"/>
                    </a:lnTo>
                    <a:lnTo>
                      <a:pt x="1582472" y="1500202"/>
                    </a:lnTo>
                    <a:cubicBezTo>
                      <a:pt x="1596166" y="1519804"/>
                      <a:pt x="1591376" y="1546796"/>
                      <a:pt x="1571774" y="1560490"/>
                    </a:cubicBezTo>
                    <a:lnTo>
                      <a:pt x="1429805" y="1659669"/>
                    </a:lnTo>
                    <a:cubicBezTo>
                      <a:pt x="1410202" y="1673363"/>
                      <a:pt x="1383211" y="1668573"/>
                      <a:pt x="1369517" y="1648971"/>
                    </a:cubicBezTo>
                    <a:lnTo>
                      <a:pt x="1046834" y="1187069"/>
                    </a:lnTo>
                    <a:lnTo>
                      <a:pt x="1046834" y="1713908"/>
                    </a:lnTo>
                    <a:lnTo>
                      <a:pt x="1046834" y="1832245"/>
                    </a:lnTo>
                    <a:lnTo>
                      <a:pt x="1046834" y="2624843"/>
                    </a:lnTo>
                    <a:cubicBezTo>
                      <a:pt x="1046834" y="2648755"/>
                      <a:pt x="1027450" y="2668139"/>
                      <a:pt x="1003538" y="2668139"/>
                    </a:cubicBezTo>
                    <a:lnTo>
                      <a:pt x="830357" y="2668139"/>
                    </a:lnTo>
                    <a:cubicBezTo>
                      <a:pt x="806445" y="2668139"/>
                      <a:pt x="787061" y="2648755"/>
                      <a:pt x="787061" y="2624843"/>
                    </a:cubicBezTo>
                    <a:lnTo>
                      <a:pt x="787061" y="1940775"/>
                    </a:lnTo>
                    <a:lnTo>
                      <a:pt x="655443" y="1940775"/>
                    </a:lnTo>
                    <a:lnTo>
                      <a:pt x="655443" y="2624843"/>
                    </a:lnTo>
                    <a:cubicBezTo>
                      <a:pt x="655443" y="2648755"/>
                      <a:pt x="636059" y="2668139"/>
                      <a:pt x="612147" y="2668139"/>
                    </a:cubicBezTo>
                    <a:lnTo>
                      <a:pt x="438966" y="2668139"/>
                    </a:lnTo>
                    <a:cubicBezTo>
                      <a:pt x="415054" y="2668139"/>
                      <a:pt x="395670" y="2648755"/>
                      <a:pt x="395670" y="2624843"/>
                    </a:cubicBezTo>
                    <a:lnTo>
                      <a:pt x="395670" y="1832245"/>
                    </a:lnTo>
                    <a:lnTo>
                      <a:pt x="395670" y="1713908"/>
                    </a:lnTo>
                    <a:lnTo>
                      <a:pt x="395670" y="1329499"/>
                    </a:lnTo>
                    <a:lnTo>
                      <a:pt x="233765" y="1629191"/>
                    </a:lnTo>
                    <a:cubicBezTo>
                      <a:pt x="222399" y="1650229"/>
                      <a:pt x="196131" y="1658070"/>
                      <a:pt x="175093" y="1646704"/>
                    </a:cubicBezTo>
                    <a:lnTo>
                      <a:pt x="22725" y="1564389"/>
                    </a:lnTo>
                    <a:cubicBezTo>
                      <a:pt x="1687" y="1553024"/>
                      <a:pt x="-6154" y="1526756"/>
                      <a:pt x="5212" y="1505718"/>
                    </a:cubicBezTo>
                    <a:lnTo>
                      <a:pt x="395670" y="782967"/>
                    </a:lnTo>
                    <a:lnTo>
                      <a:pt x="395670" y="781615"/>
                    </a:lnTo>
                    <a:cubicBezTo>
                      <a:pt x="395670" y="721676"/>
                      <a:pt x="444261" y="673085"/>
                      <a:pt x="504200" y="673085"/>
                    </a:cubicBezTo>
                    <a:lnTo>
                      <a:pt x="595147" y="673085"/>
                    </a:lnTo>
                    <a:lnTo>
                      <a:pt x="595147" y="582835"/>
                    </a:lnTo>
                    <a:lnTo>
                      <a:pt x="579378" y="577941"/>
                    </a:lnTo>
                    <a:cubicBezTo>
                      <a:pt x="471421" y="532278"/>
                      <a:pt x="395670" y="425380"/>
                      <a:pt x="395670" y="300789"/>
                    </a:cubicBezTo>
                    <a:cubicBezTo>
                      <a:pt x="395670" y="134668"/>
                      <a:pt x="530338" y="0"/>
                      <a:pt x="69645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  <p:sp>
            <p:nvSpPr>
              <p:cNvPr id="456" name="Google Shape;456;p56"/>
              <p:cNvSpPr/>
              <p:nvPr/>
            </p:nvSpPr>
            <p:spPr>
              <a:xfrm>
                <a:off x="5941798" y="4588071"/>
                <a:ext cx="445278" cy="747079"/>
              </a:xfrm>
              <a:custGeom>
                <a:avLst/>
                <a:gdLst/>
                <a:ahLst/>
                <a:cxnLst/>
                <a:rect l="l" t="t" r="r" b="b"/>
                <a:pathLst>
                  <a:path w="1590278" h="2668139" extrusionOk="0">
                    <a:moveTo>
                      <a:pt x="696459" y="0"/>
                    </a:moveTo>
                    <a:cubicBezTo>
                      <a:pt x="862580" y="0"/>
                      <a:pt x="997248" y="134668"/>
                      <a:pt x="997248" y="300789"/>
                    </a:cubicBezTo>
                    <a:cubicBezTo>
                      <a:pt x="997248" y="425380"/>
                      <a:pt x="921498" y="532278"/>
                      <a:pt x="813540" y="577941"/>
                    </a:cubicBezTo>
                    <a:lnTo>
                      <a:pt x="797770" y="582836"/>
                    </a:lnTo>
                    <a:lnTo>
                      <a:pt x="797770" y="673085"/>
                    </a:lnTo>
                    <a:lnTo>
                      <a:pt x="938304" y="673085"/>
                    </a:lnTo>
                    <a:cubicBezTo>
                      <a:pt x="968274" y="673085"/>
                      <a:pt x="995406" y="685233"/>
                      <a:pt x="1015046" y="704873"/>
                    </a:cubicBezTo>
                    <a:lnTo>
                      <a:pt x="1037967" y="738868"/>
                    </a:lnTo>
                    <a:lnTo>
                      <a:pt x="1060789" y="753442"/>
                    </a:lnTo>
                    <a:lnTo>
                      <a:pt x="1582472" y="1500202"/>
                    </a:lnTo>
                    <a:cubicBezTo>
                      <a:pt x="1596166" y="1519804"/>
                      <a:pt x="1591376" y="1546796"/>
                      <a:pt x="1571774" y="1560490"/>
                    </a:cubicBezTo>
                    <a:lnTo>
                      <a:pt x="1429805" y="1659669"/>
                    </a:lnTo>
                    <a:cubicBezTo>
                      <a:pt x="1410202" y="1673363"/>
                      <a:pt x="1383211" y="1668573"/>
                      <a:pt x="1369517" y="1648971"/>
                    </a:cubicBezTo>
                    <a:lnTo>
                      <a:pt x="1046834" y="1187069"/>
                    </a:lnTo>
                    <a:lnTo>
                      <a:pt x="1046834" y="1713908"/>
                    </a:lnTo>
                    <a:lnTo>
                      <a:pt x="1046834" y="1832245"/>
                    </a:lnTo>
                    <a:lnTo>
                      <a:pt x="1046834" y="2624843"/>
                    </a:lnTo>
                    <a:cubicBezTo>
                      <a:pt x="1046834" y="2648755"/>
                      <a:pt x="1027450" y="2668139"/>
                      <a:pt x="1003538" y="2668139"/>
                    </a:cubicBezTo>
                    <a:lnTo>
                      <a:pt x="830357" y="2668139"/>
                    </a:lnTo>
                    <a:cubicBezTo>
                      <a:pt x="806445" y="2668139"/>
                      <a:pt x="787061" y="2648755"/>
                      <a:pt x="787061" y="2624843"/>
                    </a:cubicBezTo>
                    <a:lnTo>
                      <a:pt x="787061" y="1940775"/>
                    </a:lnTo>
                    <a:lnTo>
                      <a:pt x="655443" y="1940775"/>
                    </a:lnTo>
                    <a:lnTo>
                      <a:pt x="655443" y="2624843"/>
                    </a:lnTo>
                    <a:cubicBezTo>
                      <a:pt x="655443" y="2648755"/>
                      <a:pt x="636059" y="2668139"/>
                      <a:pt x="612147" y="2668139"/>
                    </a:cubicBezTo>
                    <a:lnTo>
                      <a:pt x="438966" y="2668139"/>
                    </a:lnTo>
                    <a:cubicBezTo>
                      <a:pt x="415054" y="2668139"/>
                      <a:pt x="395670" y="2648755"/>
                      <a:pt x="395670" y="2624843"/>
                    </a:cubicBezTo>
                    <a:lnTo>
                      <a:pt x="395670" y="1832245"/>
                    </a:lnTo>
                    <a:lnTo>
                      <a:pt x="395670" y="1713908"/>
                    </a:lnTo>
                    <a:lnTo>
                      <a:pt x="395670" y="1329499"/>
                    </a:lnTo>
                    <a:lnTo>
                      <a:pt x="233765" y="1629191"/>
                    </a:lnTo>
                    <a:cubicBezTo>
                      <a:pt x="222399" y="1650229"/>
                      <a:pt x="196131" y="1658070"/>
                      <a:pt x="175093" y="1646704"/>
                    </a:cubicBezTo>
                    <a:lnTo>
                      <a:pt x="22725" y="1564389"/>
                    </a:lnTo>
                    <a:cubicBezTo>
                      <a:pt x="1687" y="1553024"/>
                      <a:pt x="-6154" y="1526756"/>
                      <a:pt x="5212" y="1505718"/>
                    </a:cubicBezTo>
                    <a:lnTo>
                      <a:pt x="395670" y="782967"/>
                    </a:lnTo>
                    <a:lnTo>
                      <a:pt x="395670" y="781615"/>
                    </a:lnTo>
                    <a:cubicBezTo>
                      <a:pt x="395670" y="721676"/>
                      <a:pt x="444261" y="673085"/>
                      <a:pt x="504200" y="673085"/>
                    </a:cubicBezTo>
                    <a:lnTo>
                      <a:pt x="595147" y="673085"/>
                    </a:lnTo>
                    <a:lnTo>
                      <a:pt x="595147" y="582835"/>
                    </a:lnTo>
                    <a:lnTo>
                      <a:pt x="579378" y="577941"/>
                    </a:lnTo>
                    <a:cubicBezTo>
                      <a:pt x="471421" y="532278"/>
                      <a:pt x="395670" y="425380"/>
                      <a:pt x="395670" y="300789"/>
                    </a:cubicBezTo>
                    <a:cubicBezTo>
                      <a:pt x="395670" y="134668"/>
                      <a:pt x="530338" y="0"/>
                      <a:pt x="69645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</p:grpSp>
        <p:grpSp>
          <p:nvGrpSpPr>
            <p:cNvPr id="457" name="Google Shape;457;p56"/>
            <p:cNvGrpSpPr/>
            <p:nvPr/>
          </p:nvGrpSpPr>
          <p:grpSpPr>
            <a:xfrm>
              <a:off x="6921601" y="3909609"/>
              <a:ext cx="990565" cy="1074601"/>
              <a:chOff x="6799630" y="4213998"/>
              <a:chExt cx="990565" cy="1074601"/>
            </a:xfrm>
          </p:grpSpPr>
          <p:sp>
            <p:nvSpPr>
              <p:cNvPr id="458" name="Google Shape;458;p56"/>
              <p:cNvSpPr/>
              <p:nvPr/>
            </p:nvSpPr>
            <p:spPr>
              <a:xfrm>
                <a:off x="7078058" y="4213998"/>
                <a:ext cx="445278" cy="747079"/>
              </a:xfrm>
              <a:custGeom>
                <a:avLst/>
                <a:gdLst/>
                <a:ahLst/>
                <a:cxnLst/>
                <a:rect l="l" t="t" r="r" b="b"/>
                <a:pathLst>
                  <a:path w="1590278" h="2668139" extrusionOk="0">
                    <a:moveTo>
                      <a:pt x="696459" y="0"/>
                    </a:moveTo>
                    <a:cubicBezTo>
                      <a:pt x="862580" y="0"/>
                      <a:pt x="997248" y="134668"/>
                      <a:pt x="997248" y="300789"/>
                    </a:cubicBezTo>
                    <a:cubicBezTo>
                      <a:pt x="997248" y="425380"/>
                      <a:pt x="921498" y="532278"/>
                      <a:pt x="813540" y="577941"/>
                    </a:cubicBezTo>
                    <a:lnTo>
                      <a:pt x="797770" y="582836"/>
                    </a:lnTo>
                    <a:lnTo>
                      <a:pt x="797770" y="673085"/>
                    </a:lnTo>
                    <a:lnTo>
                      <a:pt x="938304" y="673085"/>
                    </a:lnTo>
                    <a:cubicBezTo>
                      <a:pt x="968274" y="673085"/>
                      <a:pt x="995406" y="685233"/>
                      <a:pt x="1015046" y="704873"/>
                    </a:cubicBezTo>
                    <a:lnTo>
                      <a:pt x="1037967" y="738868"/>
                    </a:lnTo>
                    <a:lnTo>
                      <a:pt x="1060789" y="753442"/>
                    </a:lnTo>
                    <a:lnTo>
                      <a:pt x="1582472" y="1500202"/>
                    </a:lnTo>
                    <a:cubicBezTo>
                      <a:pt x="1596166" y="1519804"/>
                      <a:pt x="1591376" y="1546796"/>
                      <a:pt x="1571774" y="1560490"/>
                    </a:cubicBezTo>
                    <a:lnTo>
                      <a:pt x="1429805" y="1659669"/>
                    </a:lnTo>
                    <a:cubicBezTo>
                      <a:pt x="1410202" y="1673363"/>
                      <a:pt x="1383211" y="1668573"/>
                      <a:pt x="1369517" y="1648971"/>
                    </a:cubicBezTo>
                    <a:lnTo>
                      <a:pt x="1046834" y="1187069"/>
                    </a:lnTo>
                    <a:lnTo>
                      <a:pt x="1046834" y="1713908"/>
                    </a:lnTo>
                    <a:lnTo>
                      <a:pt x="1046834" y="1832245"/>
                    </a:lnTo>
                    <a:lnTo>
                      <a:pt x="1046834" y="2624843"/>
                    </a:lnTo>
                    <a:cubicBezTo>
                      <a:pt x="1046834" y="2648755"/>
                      <a:pt x="1027450" y="2668139"/>
                      <a:pt x="1003538" y="2668139"/>
                    </a:cubicBezTo>
                    <a:lnTo>
                      <a:pt x="830357" y="2668139"/>
                    </a:lnTo>
                    <a:cubicBezTo>
                      <a:pt x="806445" y="2668139"/>
                      <a:pt x="787061" y="2648755"/>
                      <a:pt x="787061" y="2624843"/>
                    </a:cubicBezTo>
                    <a:lnTo>
                      <a:pt x="787061" y="1940775"/>
                    </a:lnTo>
                    <a:lnTo>
                      <a:pt x="655443" y="1940775"/>
                    </a:lnTo>
                    <a:lnTo>
                      <a:pt x="655443" y="2624843"/>
                    </a:lnTo>
                    <a:cubicBezTo>
                      <a:pt x="655443" y="2648755"/>
                      <a:pt x="636059" y="2668139"/>
                      <a:pt x="612147" y="2668139"/>
                    </a:cubicBezTo>
                    <a:lnTo>
                      <a:pt x="438966" y="2668139"/>
                    </a:lnTo>
                    <a:cubicBezTo>
                      <a:pt x="415054" y="2668139"/>
                      <a:pt x="395670" y="2648755"/>
                      <a:pt x="395670" y="2624843"/>
                    </a:cubicBezTo>
                    <a:lnTo>
                      <a:pt x="395670" y="1832245"/>
                    </a:lnTo>
                    <a:lnTo>
                      <a:pt x="395670" y="1713908"/>
                    </a:lnTo>
                    <a:lnTo>
                      <a:pt x="395670" y="1329499"/>
                    </a:lnTo>
                    <a:lnTo>
                      <a:pt x="233765" y="1629191"/>
                    </a:lnTo>
                    <a:cubicBezTo>
                      <a:pt x="222399" y="1650229"/>
                      <a:pt x="196131" y="1658070"/>
                      <a:pt x="175093" y="1646704"/>
                    </a:cubicBezTo>
                    <a:lnTo>
                      <a:pt x="22725" y="1564389"/>
                    </a:lnTo>
                    <a:cubicBezTo>
                      <a:pt x="1687" y="1553024"/>
                      <a:pt x="-6154" y="1526756"/>
                      <a:pt x="5212" y="1505718"/>
                    </a:cubicBezTo>
                    <a:lnTo>
                      <a:pt x="395670" y="782967"/>
                    </a:lnTo>
                    <a:lnTo>
                      <a:pt x="395670" y="781615"/>
                    </a:lnTo>
                    <a:cubicBezTo>
                      <a:pt x="395670" y="721676"/>
                      <a:pt x="444261" y="673085"/>
                      <a:pt x="504200" y="673085"/>
                    </a:cubicBezTo>
                    <a:lnTo>
                      <a:pt x="595147" y="673085"/>
                    </a:lnTo>
                    <a:lnTo>
                      <a:pt x="595147" y="582835"/>
                    </a:lnTo>
                    <a:lnTo>
                      <a:pt x="579378" y="577941"/>
                    </a:lnTo>
                    <a:cubicBezTo>
                      <a:pt x="471421" y="532278"/>
                      <a:pt x="395670" y="425380"/>
                      <a:pt x="395670" y="300789"/>
                    </a:cubicBezTo>
                    <a:cubicBezTo>
                      <a:pt x="395670" y="134668"/>
                      <a:pt x="530338" y="0"/>
                      <a:pt x="696459" y="0"/>
                    </a:cubicBezTo>
                    <a:close/>
                  </a:path>
                </a:pathLst>
              </a:custGeom>
              <a:solidFill>
                <a:srgbClr val="7030A0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  <p:sp>
            <p:nvSpPr>
              <p:cNvPr id="459" name="Google Shape;459;p56"/>
              <p:cNvSpPr/>
              <p:nvPr/>
            </p:nvSpPr>
            <p:spPr>
              <a:xfrm>
                <a:off x="7344917" y="4315971"/>
                <a:ext cx="445278" cy="747079"/>
              </a:xfrm>
              <a:custGeom>
                <a:avLst/>
                <a:gdLst/>
                <a:ahLst/>
                <a:cxnLst/>
                <a:rect l="l" t="t" r="r" b="b"/>
                <a:pathLst>
                  <a:path w="1590278" h="2668139" extrusionOk="0">
                    <a:moveTo>
                      <a:pt x="696459" y="0"/>
                    </a:moveTo>
                    <a:cubicBezTo>
                      <a:pt x="862580" y="0"/>
                      <a:pt x="997248" y="134668"/>
                      <a:pt x="997248" y="300789"/>
                    </a:cubicBezTo>
                    <a:cubicBezTo>
                      <a:pt x="997248" y="425380"/>
                      <a:pt x="921498" y="532278"/>
                      <a:pt x="813540" y="577941"/>
                    </a:cubicBezTo>
                    <a:lnTo>
                      <a:pt x="797770" y="582836"/>
                    </a:lnTo>
                    <a:lnTo>
                      <a:pt x="797770" y="673085"/>
                    </a:lnTo>
                    <a:lnTo>
                      <a:pt x="938304" y="673085"/>
                    </a:lnTo>
                    <a:cubicBezTo>
                      <a:pt x="968274" y="673085"/>
                      <a:pt x="995406" y="685233"/>
                      <a:pt x="1015046" y="704873"/>
                    </a:cubicBezTo>
                    <a:lnTo>
                      <a:pt x="1037967" y="738868"/>
                    </a:lnTo>
                    <a:lnTo>
                      <a:pt x="1060789" y="753442"/>
                    </a:lnTo>
                    <a:lnTo>
                      <a:pt x="1582472" y="1500202"/>
                    </a:lnTo>
                    <a:cubicBezTo>
                      <a:pt x="1596166" y="1519804"/>
                      <a:pt x="1591376" y="1546796"/>
                      <a:pt x="1571774" y="1560490"/>
                    </a:cubicBezTo>
                    <a:lnTo>
                      <a:pt x="1429805" y="1659669"/>
                    </a:lnTo>
                    <a:cubicBezTo>
                      <a:pt x="1410202" y="1673363"/>
                      <a:pt x="1383211" y="1668573"/>
                      <a:pt x="1369517" y="1648971"/>
                    </a:cubicBezTo>
                    <a:lnTo>
                      <a:pt x="1046834" y="1187069"/>
                    </a:lnTo>
                    <a:lnTo>
                      <a:pt x="1046834" y="1713908"/>
                    </a:lnTo>
                    <a:lnTo>
                      <a:pt x="1046834" y="1832245"/>
                    </a:lnTo>
                    <a:lnTo>
                      <a:pt x="1046834" y="2624843"/>
                    </a:lnTo>
                    <a:cubicBezTo>
                      <a:pt x="1046834" y="2648755"/>
                      <a:pt x="1027450" y="2668139"/>
                      <a:pt x="1003538" y="2668139"/>
                    </a:cubicBezTo>
                    <a:lnTo>
                      <a:pt x="830357" y="2668139"/>
                    </a:lnTo>
                    <a:cubicBezTo>
                      <a:pt x="806445" y="2668139"/>
                      <a:pt x="787061" y="2648755"/>
                      <a:pt x="787061" y="2624843"/>
                    </a:cubicBezTo>
                    <a:lnTo>
                      <a:pt x="787061" y="1940775"/>
                    </a:lnTo>
                    <a:lnTo>
                      <a:pt x="655443" y="1940775"/>
                    </a:lnTo>
                    <a:lnTo>
                      <a:pt x="655443" y="2624843"/>
                    </a:lnTo>
                    <a:cubicBezTo>
                      <a:pt x="655443" y="2648755"/>
                      <a:pt x="636059" y="2668139"/>
                      <a:pt x="612147" y="2668139"/>
                    </a:cubicBezTo>
                    <a:lnTo>
                      <a:pt x="438966" y="2668139"/>
                    </a:lnTo>
                    <a:cubicBezTo>
                      <a:pt x="415054" y="2668139"/>
                      <a:pt x="395670" y="2648755"/>
                      <a:pt x="395670" y="2624843"/>
                    </a:cubicBezTo>
                    <a:lnTo>
                      <a:pt x="395670" y="1832245"/>
                    </a:lnTo>
                    <a:lnTo>
                      <a:pt x="395670" y="1713908"/>
                    </a:lnTo>
                    <a:lnTo>
                      <a:pt x="395670" y="1329499"/>
                    </a:lnTo>
                    <a:lnTo>
                      <a:pt x="233765" y="1629191"/>
                    </a:lnTo>
                    <a:cubicBezTo>
                      <a:pt x="222399" y="1650229"/>
                      <a:pt x="196131" y="1658070"/>
                      <a:pt x="175093" y="1646704"/>
                    </a:cubicBezTo>
                    <a:lnTo>
                      <a:pt x="22725" y="1564389"/>
                    </a:lnTo>
                    <a:cubicBezTo>
                      <a:pt x="1687" y="1553024"/>
                      <a:pt x="-6154" y="1526756"/>
                      <a:pt x="5212" y="1505718"/>
                    </a:cubicBezTo>
                    <a:lnTo>
                      <a:pt x="395670" y="782967"/>
                    </a:lnTo>
                    <a:lnTo>
                      <a:pt x="395670" y="781615"/>
                    </a:lnTo>
                    <a:cubicBezTo>
                      <a:pt x="395670" y="721676"/>
                      <a:pt x="444261" y="673085"/>
                      <a:pt x="504200" y="673085"/>
                    </a:cubicBezTo>
                    <a:lnTo>
                      <a:pt x="595147" y="673085"/>
                    </a:lnTo>
                    <a:lnTo>
                      <a:pt x="595147" y="582835"/>
                    </a:lnTo>
                    <a:lnTo>
                      <a:pt x="579378" y="577941"/>
                    </a:lnTo>
                    <a:cubicBezTo>
                      <a:pt x="471421" y="532278"/>
                      <a:pt x="395670" y="425380"/>
                      <a:pt x="395670" y="300789"/>
                    </a:cubicBezTo>
                    <a:cubicBezTo>
                      <a:pt x="395670" y="134668"/>
                      <a:pt x="530338" y="0"/>
                      <a:pt x="696459" y="0"/>
                    </a:cubicBezTo>
                    <a:close/>
                  </a:path>
                </a:pathLst>
              </a:custGeom>
              <a:solidFill>
                <a:srgbClr val="7030A0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  <p:sp>
            <p:nvSpPr>
              <p:cNvPr id="460" name="Google Shape;460;p56"/>
              <p:cNvSpPr/>
              <p:nvPr/>
            </p:nvSpPr>
            <p:spPr>
              <a:xfrm>
                <a:off x="6799630" y="4366398"/>
                <a:ext cx="445278" cy="747079"/>
              </a:xfrm>
              <a:custGeom>
                <a:avLst/>
                <a:gdLst/>
                <a:ahLst/>
                <a:cxnLst/>
                <a:rect l="l" t="t" r="r" b="b"/>
                <a:pathLst>
                  <a:path w="1590278" h="2668139" extrusionOk="0">
                    <a:moveTo>
                      <a:pt x="696459" y="0"/>
                    </a:moveTo>
                    <a:cubicBezTo>
                      <a:pt x="862580" y="0"/>
                      <a:pt x="997248" y="134668"/>
                      <a:pt x="997248" y="300789"/>
                    </a:cubicBezTo>
                    <a:cubicBezTo>
                      <a:pt x="997248" y="425380"/>
                      <a:pt x="921498" y="532278"/>
                      <a:pt x="813540" y="577941"/>
                    </a:cubicBezTo>
                    <a:lnTo>
                      <a:pt x="797770" y="582836"/>
                    </a:lnTo>
                    <a:lnTo>
                      <a:pt x="797770" y="673085"/>
                    </a:lnTo>
                    <a:lnTo>
                      <a:pt x="938304" y="673085"/>
                    </a:lnTo>
                    <a:cubicBezTo>
                      <a:pt x="968274" y="673085"/>
                      <a:pt x="995406" y="685233"/>
                      <a:pt x="1015046" y="704873"/>
                    </a:cubicBezTo>
                    <a:lnTo>
                      <a:pt x="1037967" y="738868"/>
                    </a:lnTo>
                    <a:lnTo>
                      <a:pt x="1060789" y="753442"/>
                    </a:lnTo>
                    <a:lnTo>
                      <a:pt x="1582472" y="1500202"/>
                    </a:lnTo>
                    <a:cubicBezTo>
                      <a:pt x="1596166" y="1519804"/>
                      <a:pt x="1591376" y="1546796"/>
                      <a:pt x="1571774" y="1560490"/>
                    </a:cubicBezTo>
                    <a:lnTo>
                      <a:pt x="1429805" y="1659669"/>
                    </a:lnTo>
                    <a:cubicBezTo>
                      <a:pt x="1410202" y="1673363"/>
                      <a:pt x="1383211" y="1668573"/>
                      <a:pt x="1369517" y="1648971"/>
                    </a:cubicBezTo>
                    <a:lnTo>
                      <a:pt x="1046834" y="1187069"/>
                    </a:lnTo>
                    <a:lnTo>
                      <a:pt x="1046834" y="1713908"/>
                    </a:lnTo>
                    <a:lnTo>
                      <a:pt x="1046834" y="1832245"/>
                    </a:lnTo>
                    <a:lnTo>
                      <a:pt x="1046834" y="2624843"/>
                    </a:lnTo>
                    <a:cubicBezTo>
                      <a:pt x="1046834" y="2648755"/>
                      <a:pt x="1027450" y="2668139"/>
                      <a:pt x="1003538" y="2668139"/>
                    </a:cubicBezTo>
                    <a:lnTo>
                      <a:pt x="830357" y="2668139"/>
                    </a:lnTo>
                    <a:cubicBezTo>
                      <a:pt x="806445" y="2668139"/>
                      <a:pt x="787061" y="2648755"/>
                      <a:pt x="787061" y="2624843"/>
                    </a:cubicBezTo>
                    <a:lnTo>
                      <a:pt x="787061" y="1940775"/>
                    </a:lnTo>
                    <a:lnTo>
                      <a:pt x="655443" y="1940775"/>
                    </a:lnTo>
                    <a:lnTo>
                      <a:pt x="655443" y="2624843"/>
                    </a:lnTo>
                    <a:cubicBezTo>
                      <a:pt x="655443" y="2648755"/>
                      <a:pt x="636059" y="2668139"/>
                      <a:pt x="612147" y="2668139"/>
                    </a:cubicBezTo>
                    <a:lnTo>
                      <a:pt x="438966" y="2668139"/>
                    </a:lnTo>
                    <a:cubicBezTo>
                      <a:pt x="415054" y="2668139"/>
                      <a:pt x="395670" y="2648755"/>
                      <a:pt x="395670" y="2624843"/>
                    </a:cubicBezTo>
                    <a:lnTo>
                      <a:pt x="395670" y="1832245"/>
                    </a:lnTo>
                    <a:lnTo>
                      <a:pt x="395670" y="1713908"/>
                    </a:lnTo>
                    <a:lnTo>
                      <a:pt x="395670" y="1329499"/>
                    </a:lnTo>
                    <a:lnTo>
                      <a:pt x="233765" y="1629191"/>
                    </a:lnTo>
                    <a:cubicBezTo>
                      <a:pt x="222399" y="1650229"/>
                      <a:pt x="196131" y="1658070"/>
                      <a:pt x="175093" y="1646704"/>
                    </a:cubicBezTo>
                    <a:lnTo>
                      <a:pt x="22725" y="1564389"/>
                    </a:lnTo>
                    <a:cubicBezTo>
                      <a:pt x="1687" y="1553024"/>
                      <a:pt x="-6154" y="1526756"/>
                      <a:pt x="5212" y="1505718"/>
                    </a:cubicBezTo>
                    <a:lnTo>
                      <a:pt x="395670" y="782967"/>
                    </a:lnTo>
                    <a:lnTo>
                      <a:pt x="395670" y="781615"/>
                    </a:lnTo>
                    <a:cubicBezTo>
                      <a:pt x="395670" y="721676"/>
                      <a:pt x="444261" y="673085"/>
                      <a:pt x="504200" y="673085"/>
                    </a:cubicBezTo>
                    <a:lnTo>
                      <a:pt x="595147" y="673085"/>
                    </a:lnTo>
                    <a:lnTo>
                      <a:pt x="595147" y="582835"/>
                    </a:lnTo>
                    <a:lnTo>
                      <a:pt x="579378" y="577941"/>
                    </a:lnTo>
                    <a:cubicBezTo>
                      <a:pt x="471421" y="532278"/>
                      <a:pt x="395670" y="425380"/>
                      <a:pt x="395670" y="300789"/>
                    </a:cubicBezTo>
                    <a:cubicBezTo>
                      <a:pt x="395670" y="134668"/>
                      <a:pt x="530338" y="0"/>
                      <a:pt x="696459" y="0"/>
                    </a:cubicBezTo>
                    <a:close/>
                  </a:path>
                </a:pathLst>
              </a:custGeom>
              <a:solidFill>
                <a:srgbClr val="7030A0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  <p:sp>
            <p:nvSpPr>
              <p:cNvPr id="461" name="Google Shape;461;p56"/>
              <p:cNvSpPr/>
              <p:nvPr/>
            </p:nvSpPr>
            <p:spPr>
              <a:xfrm>
                <a:off x="7089205" y="4541520"/>
                <a:ext cx="445278" cy="747079"/>
              </a:xfrm>
              <a:custGeom>
                <a:avLst/>
                <a:gdLst/>
                <a:ahLst/>
                <a:cxnLst/>
                <a:rect l="l" t="t" r="r" b="b"/>
                <a:pathLst>
                  <a:path w="1590278" h="2668139" extrusionOk="0">
                    <a:moveTo>
                      <a:pt x="696459" y="0"/>
                    </a:moveTo>
                    <a:cubicBezTo>
                      <a:pt x="862580" y="0"/>
                      <a:pt x="997248" y="134668"/>
                      <a:pt x="997248" y="300789"/>
                    </a:cubicBezTo>
                    <a:cubicBezTo>
                      <a:pt x="997248" y="425380"/>
                      <a:pt x="921498" y="532278"/>
                      <a:pt x="813540" y="577941"/>
                    </a:cubicBezTo>
                    <a:lnTo>
                      <a:pt x="797770" y="582836"/>
                    </a:lnTo>
                    <a:lnTo>
                      <a:pt x="797770" y="673085"/>
                    </a:lnTo>
                    <a:lnTo>
                      <a:pt x="938304" y="673085"/>
                    </a:lnTo>
                    <a:cubicBezTo>
                      <a:pt x="968274" y="673085"/>
                      <a:pt x="995406" y="685233"/>
                      <a:pt x="1015046" y="704873"/>
                    </a:cubicBezTo>
                    <a:lnTo>
                      <a:pt x="1037967" y="738868"/>
                    </a:lnTo>
                    <a:lnTo>
                      <a:pt x="1060789" y="753442"/>
                    </a:lnTo>
                    <a:lnTo>
                      <a:pt x="1582472" y="1500202"/>
                    </a:lnTo>
                    <a:cubicBezTo>
                      <a:pt x="1596166" y="1519804"/>
                      <a:pt x="1591376" y="1546796"/>
                      <a:pt x="1571774" y="1560490"/>
                    </a:cubicBezTo>
                    <a:lnTo>
                      <a:pt x="1429805" y="1659669"/>
                    </a:lnTo>
                    <a:cubicBezTo>
                      <a:pt x="1410202" y="1673363"/>
                      <a:pt x="1383211" y="1668573"/>
                      <a:pt x="1369517" y="1648971"/>
                    </a:cubicBezTo>
                    <a:lnTo>
                      <a:pt x="1046834" y="1187069"/>
                    </a:lnTo>
                    <a:lnTo>
                      <a:pt x="1046834" y="1713908"/>
                    </a:lnTo>
                    <a:lnTo>
                      <a:pt x="1046834" y="1832245"/>
                    </a:lnTo>
                    <a:lnTo>
                      <a:pt x="1046834" y="2624843"/>
                    </a:lnTo>
                    <a:cubicBezTo>
                      <a:pt x="1046834" y="2648755"/>
                      <a:pt x="1027450" y="2668139"/>
                      <a:pt x="1003538" y="2668139"/>
                    </a:cubicBezTo>
                    <a:lnTo>
                      <a:pt x="830357" y="2668139"/>
                    </a:lnTo>
                    <a:cubicBezTo>
                      <a:pt x="806445" y="2668139"/>
                      <a:pt x="787061" y="2648755"/>
                      <a:pt x="787061" y="2624843"/>
                    </a:cubicBezTo>
                    <a:lnTo>
                      <a:pt x="787061" y="1940775"/>
                    </a:lnTo>
                    <a:lnTo>
                      <a:pt x="655443" y="1940775"/>
                    </a:lnTo>
                    <a:lnTo>
                      <a:pt x="655443" y="2624843"/>
                    </a:lnTo>
                    <a:cubicBezTo>
                      <a:pt x="655443" y="2648755"/>
                      <a:pt x="636059" y="2668139"/>
                      <a:pt x="612147" y="2668139"/>
                    </a:cubicBezTo>
                    <a:lnTo>
                      <a:pt x="438966" y="2668139"/>
                    </a:lnTo>
                    <a:cubicBezTo>
                      <a:pt x="415054" y="2668139"/>
                      <a:pt x="395670" y="2648755"/>
                      <a:pt x="395670" y="2624843"/>
                    </a:cubicBezTo>
                    <a:lnTo>
                      <a:pt x="395670" y="1832245"/>
                    </a:lnTo>
                    <a:lnTo>
                      <a:pt x="395670" y="1713908"/>
                    </a:lnTo>
                    <a:lnTo>
                      <a:pt x="395670" y="1329499"/>
                    </a:lnTo>
                    <a:lnTo>
                      <a:pt x="233765" y="1629191"/>
                    </a:lnTo>
                    <a:cubicBezTo>
                      <a:pt x="222399" y="1650229"/>
                      <a:pt x="196131" y="1658070"/>
                      <a:pt x="175093" y="1646704"/>
                    </a:cubicBezTo>
                    <a:lnTo>
                      <a:pt x="22725" y="1564389"/>
                    </a:lnTo>
                    <a:cubicBezTo>
                      <a:pt x="1687" y="1553024"/>
                      <a:pt x="-6154" y="1526756"/>
                      <a:pt x="5212" y="1505718"/>
                    </a:cubicBezTo>
                    <a:lnTo>
                      <a:pt x="395670" y="782967"/>
                    </a:lnTo>
                    <a:lnTo>
                      <a:pt x="395670" y="781615"/>
                    </a:lnTo>
                    <a:cubicBezTo>
                      <a:pt x="395670" y="721676"/>
                      <a:pt x="444261" y="673085"/>
                      <a:pt x="504200" y="673085"/>
                    </a:cubicBezTo>
                    <a:lnTo>
                      <a:pt x="595147" y="673085"/>
                    </a:lnTo>
                    <a:lnTo>
                      <a:pt x="595147" y="582835"/>
                    </a:lnTo>
                    <a:lnTo>
                      <a:pt x="579378" y="577941"/>
                    </a:lnTo>
                    <a:cubicBezTo>
                      <a:pt x="471421" y="532278"/>
                      <a:pt x="395670" y="425380"/>
                      <a:pt x="395670" y="300789"/>
                    </a:cubicBezTo>
                    <a:cubicBezTo>
                      <a:pt x="395670" y="134668"/>
                      <a:pt x="530338" y="0"/>
                      <a:pt x="696459" y="0"/>
                    </a:cubicBezTo>
                    <a:close/>
                  </a:path>
                </a:pathLst>
              </a:custGeom>
              <a:solidFill>
                <a:srgbClr val="7030A0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</p:grpSp>
        <p:sp>
          <p:nvSpPr>
            <p:cNvPr id="462" name="Google Shape;462;p56"/>
            <p:cNvSpPr txBox="1"/>
            <p:nvPr/>
          </p:nvSpPr>
          <p:spPr>
            <a:xfrm>
              <a:off x="4486574" y="3541039"/>
              <a:ext cx="880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Rec. 1</a:t>
              </a:r>
              <a:endParaRPr sz="1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63" name="Google Shape;463;p56"/>
            <p:cNvSpPr txBox="1"/>
            <p:nvPr/>
          </p:nvSpPr>
          <p:spPr>
            <a:xfrm>
              <a:off x="5707832" y="3541039"/>
              <a:ext cx="880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Rec. 2</a:t>
              </a:r>
              <a:endParaRPr sz="1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64" name="Google Shape;464;p56"/>
            <p:cNvSpPr txBox="1"/>
            <p:nvPr/>
          </p:nvSpPr>
          <p:spPr>
            <a:xfrm>
              <a:off x="6982801" y="3541039"/>
              <a:ext cx="880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Rec. 3</a:t>
              </a:r>
              <a:endParaRPr sz="1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  <p:grpSp>
        <p:nvGrpSpPr>
          <p:cNvPr id="465" name="Google Shape;465;p56"/>
          <p:cNvGrpSpPr/>
          <p:nvPr/>
        </p:nvGrpSpPr>
        <p:grpSpPr>
          <a:xfrm>
            <a:off x="6743539" y="361627"/>
            <a:ext cx="1451225" cy="1405411"/>
            <a:chOff x="9227397" y="3290580"/>
            <a:chExt cx="1934967" cy="1873882"/>
          </a:xfrm>
        </p:grpSpPr>
        <p:grpSp>
          <p:nvGrpSpPr>
            <p:cNvPr id="466" name="Google Shape;466;p56"/>
            <p:cNvGrpSpPr/>
            <p:nvPr/>
          </p:nvGrpSpPr>
          <p:grpSpPr>
            <a:xfrm>
              <a:off x="9227397" y="3704974"/>
              <a:ext cx="1934967" cy="1459488"/>
              <a:chOff x="9227397" y="3704974"/>
              <a:chExt cx="1934967" cy="1459488"/>
            </a:xfrm>
          </p:grpSpPr>
          <p:sp>
            <p:nvSpPr>
              <p:cNvPr id="467" name="Google Shape;467;p56"/>
              <p:cNvSpPr/>
              <p:nvPr/>
            </p:nvSpPr>
            <p:spPr>
              <a:xfrm>
                <a:off x="9240655" y="3722614"/>
                <a:ext cx="445278" cy="747079"/>
              </a:xfrm>
              <a:custGeom>
                <a:avLst/>
                <a:gdLst/>
                <a:ahLst/>
                <a:cxnLst/>
                <a:rect l="l" t="t" r="r" b="b"/>
                <a:pathLst>
                  <a:path w="1590278" h="2668139" extrusionOk="0">
                    <a:moveTo>
                      <a:pt x="696459" y="0"/>
                    </a:moveTo>
                    <a:cubicBezTo>
                      <a:pt x="862580" y="0"/>
                      <a:pt x="997248" y="134668"/>
                      <a:pt x="997248" y="300789"/>
                    </a:cubicBezTo>
                    <a:cubicBezTo>
                      <a:pt x="997248" y="425380"/>
                      <a:pt x="921498" y="532278"/>
                      <a:pt x="813540" y="577941"/>
                    </a:cubicBezTo>
                    <a:lnTo>
                      <a:pt x="797770" y="582836"/>
                    </a:lnTo>
                    <a:lnTo>
                      <a:pt x="797770" y="673085"/>
                    </a:lnTo>
                    <a:lnTo>
                      <a:pt x="938304" y="673085"/>
                    </a:lnTo>
                    <a:cubicBezTo>
                      <a:pt x="968274" y="673085"/>
                      <a:pt x="995406" y="685233"/>
                      <a:pt x="1015046" y="704873"/>
                    </a:cubicBezTo>
                    <a:lnTo>
                      <a:pt x="1037967" y="738868"/>
                    </a:lnTo>
                    <a:lnTo>
                      <a:pt x="1060789" y="753442"/>
                    </a:lnTo>
                    <a:lnTo>
                      <a:pt x="1582472" y="1500202"/>
                    </a:lnTo>
                    <a:cubicBezTo>
                      <a:pt x="1596166" y="1519804"/>
                      <a:pt x="1591376" y="1546796"/>
                      <a:pt x="1571774" y="1560490"/>
                    </a:cubicBezTo>
                    <a:lnTo>
                      <a:pt x="1429805" y="1659669"/>
                    </a:lnTo>
                    <a:cubicBezTo>
                      <a:pt x="1410202" y="1673363"/>
                      <a:pt x="1383211" y="1668573"/>
                      <a:pt x="1369517" y="1648971"/>
                    </a:cubicBezTo>
                    <a:lnTo>
                      <a:pt x="1046834" y="1187069"/>
                    </a:lnTo>
                    <a:lnTo>
                      <a:pt x="1046834" y="1713908"/>
                    </a:lnTo>
                    <a:lnTo>
                      <a:pt x="1046834" y="1832245"/>
                    </a:lnTo>
                    <a:lnTo>
                      <a:pt x="1046834" y="2624843"/>
                    </a:lnTo>
                    <a:cubicBezTo>
                      <a:pt x="1046834" y="2648755"/>
                      <a:pt x="1027450" y="2668139"/>
                      <a:pt x="1003538" y="2668139"/>
                    </a:cubicBezTo>
                    <a:lnTo>
                      <a:pt x="830357" y="2668139"/>
                    </a:lnTo>
                    <a:cubicBezTo>
                      <a:pt x="806445" y="2668139"/>
                      <a:pt x="787061" y="2648755"/>
                      <a:pt x="787061" y="2624843"/>
                    </a:cubicBezTo>
                    <a:lnTo>
                      <a:pt x="787061" y="1940775"/>
                    </a:lnTo>
                    <a:lnTo>
                      <a:pt x="655443" y="1940775"/>
                    </a:lnTo>
                    <a:lnTo>
                      <a:pt x="655443" y="2624843"/>
                    </a:lnTo>
                    <a:cubicBezTo>
                      <a:pt x="655443" y="2648755"/>
                      <a:pt x="636059" y="2668139"/>
                      <a:pt x="612147" y="2668139"/>
                    </a:cubicBezTo>
                    <a:lnTo>
                      <a:pt x="438966" y="2668139"/>
                    </a:lnTo>
                    <a:cubicBezTo>
                      <a:pt x="415054" y="2668139"/>
                      <a:pt x="395670" y="2648755"/>
                      <a:pt x="395670" y="2624843"/>
                    </a:cubicBezTo>
                    <a:lnTo>
                      <a:pt x="395670" y="1832245"/>
                    </a:lnTo>
                    <a:lnTo>
                      <a:pt x="395670" y="1713908"/>
                    </a:lnTo>
                    <a:lnTo>
                      <a:pt x="395670" y="1329499"/>
                    </a:lnTo>
                    <a:lnTo>
                      <a:pt x="233765" y="1629191"/>
                    </a:lnTo>
                    <a:cubicBezTo>
                      <a:pt x="222399" y="1650229"/>
                      <a:pt x="196131" y="1658070"/>
                      <a:pt x="175093" y="1646704"/>
                    </a:cubicBezTo>
                    <a:lnTo>
                      <a:pt x="22725" y="1564389"/>
                    </a:lnTo>
                    <a:cubicBezTo>
                      <a:pt x="1687" y="1553024"/>
                      <a:pt x="-6154" y="1526756"/>
                      <a:pt x="5212" y="1505718"/>
                    </a:cubicBezTo>
                    <a:lnTo>
                      <a:pt x="395670" y="782967"/>
                    </a:lnTo>
                    <a:lnTo>
                      <a:pt x="395670" y="781615"/>
                    </a:lnTo>
                    <a:cubicBezTo>
                      <a:pt x="395670" y="721676"/>
                      <a:pt x="444261" y="673085"/>
                      <a:pt x="504200" y="673085"/>
                    </a:cubicBezTo>
                    <a:lnTo>
                      <a:pt x="595147" y="673085"/>
                    </a:lnTo>
                    <a:lnTo>
                      <a:pt x="595147" y="582835"/>
                    </a:lnTo>
                    <a:lnTo>
                      <a:pt x="579378" y="577941"/>
                    </a:lnTo>
                    <a:cubicBezTo>
                      <a:pt x="471421" y="532278"/>
                      <a:pt x="395670" y="425380"/>
                      <a:pt x="395670" y="300789"/>
                    </a:cubicBezTo>
                    <a:cubicBezTo>
                      <a:pt x="395670" y="134668"/>
                      <a:pt x="530338" y="0"/>
                      <a:pt x="6964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  <p:sp>
            <p:nvSpPr>
              <p:cNvPr id="468" name="Google Shape;468;p56"/>
              <p:cNvSpPr/>
              <p:nvPr/>
            </p:nvSpPr>
            <p:spPr>
              <a:xfrm>
                <a:off x="9556551" y="3879240"/>
                <a:ext cx="445278" cy="747079"/>
              </a:xfrm>
              <a:custGeom>
                <a:avLst/>
                <a:gdLst/>
                <a:ahLst/>
                <a:cxnLst/>
                <a:rect l="l" t="t" r="r" b="b"/>
                <a:pathLst>
                  <a:path w="1590278" h="2668139" extrusionOk="0">
                    <a:moveTo>
                      <a:pt x="696459" y="0"/>
                    </a:moveTo>
                    <a:cubicBezTo>
                      <a:pt x="862580" y="0"/>
                      <a:pt x="997248" y="134668"/>
                      <a:pt x="997248" y="300789"/>
                    </a:cubicBezTo>
                    <a:cubicBezTo>
                      <a:pt x="997248" y="425380"/>
                      <a:pt x="921498" y="532278"/>
                      <a:pt x="813540" y="577941"/>
                    </a:cubicBezTo>
                    <a:lnTo>
                      <a:pt x="797770" y="582836"/>
                    </a:lnTo>
                    <a:lnTo>
                      <a:pt x="797770" y="673085"/>
                    </a:lnTo>
                    <a:lnTo>
                      <a:pt x="938304" y="673085"/>
                    </a:lnTo>
                    <a:cubicBezTo>
                      <a:pt x="968274" y="673085"/>
                      <a:pt x="995406" y="685233"/>
                      <a:pt x="1015046" y="704873"/>
                    </a:cubicBezTo>
                    <a:lnTo>
                      <a:pt x="1037967" y="738868"/>
                    </a:lnTo>
                    <a:lnTo>
                      <a:pt x="1060789" y="753442"/>
                    </a:lnTo>
                    <a:lnTo>
                      <a:pt x="1582472" y="1500202"/>
                    </a:lnTo>
                    <a:cubicBezTo>
                      <a:pt x="1596166" y="1519804"/>
                      <a:pt x="1591376" y="1546796"/>
                      <a:pt x="1571774" y="1560490"/>
                    </a:cubicBezTo>
                    <a:lnTo>
                      <a:pt x="1429805" y="1659669"/>
                    </a:lnTo>
                    <a:cubicBezTo>
                      <a:pt x="1410202" y="1673363"/>
                      <a:pt x="1383211" y="1668573"/>
                      <a:pt x="1369517" y="1648971"/>
                    </a:cubicBezTo>
                    <a:lnTo>
                      <a:pt x="1046834" y="1187069"/>
                    </a:lnTo>
                    <a:lnTo>
                      <a:pt x="1046834" y="1713908"/>
                    </a:lnTo>
                    <a:lnTo>
                      <a:pt x="1046834" y="1832245"/>
                    </a:lnTo>
                    <a:lnTo>
                      <a:pt x="1046834" y="2624843"/>
                    </a:lnTo>
                    <a:cubicBezTo>
                      <a:pt x="1046834" y="2648755"/>
                      <a:pt x="1027450" y="2668139"/>
                      <a:pt x="1003538" y="2668139"/>
                    </a:cubicBezTo>
                    <a:lnTo>
                      <a:pt x="830357" y="2668139"/>
                    </a:lnTo>
                    <a:cubicBezTo>
                      <a:pt x="806445" y="2668139"/>
                      <a:pt x="787061" y="2648755"/>
                      <a:pt x="787061" y="2624843"/>
                    </a:cubicBezTo>
                    <a:lnTo>
                      <a:pt x="787061" y="1940775"/>
                    </a:lnTo>
                    <a:lnTo>
                      <a:pt x="655443" y="1940775"/>
                    </a:lnTo>
                    <a:lnTo>
                      <a:pt x="655443" y="2624843"/>
                    </a:lnTo>
                    <a:cubicBezTo>
                      <a:pt x="655443" y="2648755"/>
                      <a:pt x="636059" y="2668139"/>
                      <a:pt x="612147" y="2668139"/>
                    </a:cubicBezTo>
                    <a:lnTo>
                      <a:pt x="438966" y="2668139"/>
                    </a:lnTo>
                    <a:cubicBezTo>
                      <a:pt x="415054" y="2668139"/>
                      <a:pt x="395670" y="2648755"/>
                      <a:pt x="395670" y="2624843"/>
                    </a:cubicBezTo>
                    <a:lnTo>
                      <a:pt x="395670" y="1832245"/>
                    </a:lnTo>
                    <a:lnTo>
                      <a:pt x="395670" y="1713908"/>
                    </a:lnTo>
                    <a:lnTo>
                      <a:pt x="395670" y="1329499"/>
                    </a:lnTo>
                    <a:lnTo>
                      <a:pt x="233765" y="1629191"/>
                    </a:lnTo>
                    <a:cubicBezTo>
                      <a:pt x="222399" y="1650229"/>
                      <a:pt x="196131" y="1658070"/>
                      <a:pt x="175093" y="1646704"/>
                    </a:cubicBezTo>
                    <a:lnTo>
                      <a:pt x="22725" y="1564389"/>
                    </a:lnTo>
                    <a:cubicBezTo>
                      <a:pt x="1687" y="1553024"/>
                      <a:pt x="-6154" y="1526756"/>
                      <a:pt x="5212" y="1505718"/>
                    </a:cubicBezTo>
                    <a:lnTo>
                      <a:pt x="395670" y="782967"/>
                    </a:lnTo>
                    <a:lnTo>
                      <a:pt x="395670" y="781615"/>
                    </a:lnTo>
                    <a:cubicBezTo>
                      <a:pt x="395670" y="721676"/>
                      <a:pt x="444261" y="673085"/>
                      <a:pt x="504200" y="673085"/>
                    </a:cubicBezTo>
                    <a:lnTo>
                      <a:pt x="595147" y="673085"/>
                    </a:lnTo>
                    <a:lnTo>
                      <a:pt x="595147" y="582835"/>
                    </a:lnTo>
                    <a:lnTo>
                      <a:pt x="579378" y="577941"/>
                    </a:lnTo>
                    <a:cubicBezTo>
                      <a:pt x="471421" y="532278"/>
                      <a:pt x="395670" y="425380"/>
                      <a:pt x="395670" y="300789"/>
                    </a:cubicBezTo>
                    <a:cubicBezTo>
                      <a:pt x="395670" y="134668"/>
                      <a:pt x="530338" y="0"/>
                      <a:pt x="69645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  <p:sp>
            <p:nvSpPr>
              <p:cNvPr id="469" name="Google Shape;469;p56"/>
              <p:cNvSpPr/>
              <p:nvPr/>
            </p:nvSpPr>
            <p:spPr>
              <a:xfrm>
                <a:off x="9719768" y="4057011"/>
                <a:ext cx="445278" cy="747079"/>
              </a:xfrm>
              <a:custGeom>
                <a:avLst/>
                <a:gdLst/>
                <a:ahLst/>
                <a:cxnLst/>
                <a:rect l="l" t="t" r="r" b="b"/>
                <a:pathLst>
                  <a:path w="1590278" h="2668139" extrusionOk="0">
                    <a:moveTo>
                      <a:pt x="696459" y="0"/>
                    </a:moveTo>
                    <a:cubicBezTo>
                      <a:pt x="862580" y="0"/>
                      <a:pt x="997248" y="134668"/>
                      <a:pt x="997248" y="300789"/>
                    </a:cubicBezTo>
                    <a:cubicBezTo>
                      <a:pt x="997248" y="425380"/>
                      <a:pt x="921498" y="532278"/>
                      <a:pt x="813540" y="577941"/>
                    </a:cubicBezTo>
                    <a:lnTo>
                      <a:pt x="797770" y="582836"/>
                    </a:lnTo>
                    <a:lnTo>
                      <a:pt x="797770" y="673085"/>
                    </a:lnTo>
                    <a:lnTo>
                      <a:pt x="938304" y="673085"/>
                    </a:lnTo>
                    <a:cubicBezTo>
                      <a:pt x="968274" y="673085"/>
                      <a:pt x="995406" y="685233"/>
                      <a:pt x="1015046" y="704873"/>
                    </a:cubicBezTo>
                    <a:lnTo>
                      <a:pt x="1037967" y="738868"/>
                    </a:lnTo>
                    <a:lnTo>
                      <a:pt x="1060789" y="753442"/>
                    </a:lnTo>
                    <a:lnTo>
                      <a:pt x="1582472" y="1500202"/>
                    </a:lnTo>
                    <a:cubicBezTo>
                      <a:pt x="1596166" y="1519804"/>
                      <a:pt x="1591376" y="1546796"/>
                      <a:pt x="1571774" y="1560490"/>
                    </a:cubicBezTo>
                    <a:lnTo>
                      <a:pt x="1429805" y="1659669"/>
                    </a:lnTo>
                    <a:cubicBezTo>
                      <a:pt x="1410202" y="1673363"/>
                      <a:pt x="1383211" y="1668573"/>
                      <a:pt x="1369517" y="1648971"/>
                    </a:cubicBezTo>
                    <a:lnTo>
                      <a:pt x="1046834" y="1187069"/>
                    </a:lnTo>
                    <a:lnTo>
                      <a:pt x="1046834" y="1713908"/>
                    </a:lnTo>
                    <a:lnTo>
                      <a:pt x="1046834" y="1832245"/>
                    </a:lnTo>
                    <a:lnTo>
                      <a:pt x="1046834" y="2624843"/>
                    </a:lnTo>
                    <a:cubicBezTo>
                      <a:pt x="1046834" y="2648755"/>
                      <a:pt x="1027450" y="2668139"/>
                      <a:pt x="1003538" y="2668139"/>
                    </a:cubicBezTo>
                    <a:lnTo>
                      <a:pt x="830357" y="2668139"/>
                    </a:lnTo>
                    <a:cubicBezTo>
                      <a:pt x="806445" y="2668139"/>
                      <a:pt x="787061" y="2648755"/>
                      <a:pt x="787061" y="2624843"/>
                    </a:cubicBezTo>
                    <a:lnTo>
                      <a:pt x="787061" y="1940775"/>
                    </a:lnTo>
                    <a:lnTo>
                      <a:pt x="655443" y="1940775"/>
                    </a:lnTo>
                    <a:lnTo>
                      <a:pt x="655443" y="2624843"/>
                    </a:lnTo>
                    <a:cubicBezTo>
                      <a:pt x="655443" y="2648755"/>
                      <a:pt x="636059" y="2668139"/>
                      <a:pt x="612147" y="2668139"/>
                    </a:cubicBezTo>
                    <a:lnTo>
                      <a:pt x="438966" y="2668139"/>
                    </a:lnTo>
                    <a:cubicBezTo>
                      <a:pt x="415054" y="2668139"/>
                      <a:pt x="395670" y="2648755"/>
                      <a:pt x="395670" y="2624843"/>
                    </a:cubicBezTo>
                    <a:lnTo>
                      <a:pt x="395670" y="1832245"/>
                    </a:lnTo>
                    <a:lnTo>
                      <a:pt x="395670" y="1713908"/>
                    </a:lnTo>
                    <a:lnTo>
                      <a:pt x="395670" y="1329499"/>
                    </a:lnTo>
                    <a:lnTo>
                      <a:pt x="233765" y="1629191"/>
                    </a:lnTo>
                    <a:cubicBezTo>
                      <a:pt x="222399" y="1650229"/>
                      <a:pt x="196131" y="1658070"/>
                      <a:pt x="175093" y="1646704"/>
                    </a:cubicBezTo>
                    <a:lnTo>
                      <a:pt x="22725" y="1564389"/>
                    </a:lnTo>
                    <a:cubicBezTo>
                      <a:pt x="1687" y="1553024"/>
                      <a:pt x="-6154" y="1526756"/>
                      <a:pt x="5212" y="1505718"/>
                    </a:cubicBezTo>
                    <a:lnTo>
                      <a:pt x="395670" y="782967"/>
                    </a:lnTo>
                    <a:lnTo>
                      <a:pt x="395670" y="781615"/>
                    </a:lnTo>
                    <a:cubicBezTo>
                      <a:pt x="395670" y="721676"/>
                      <a:pt x="444261" y="673085"/>
                      <a:pt x="504200" y="673085"/>
                    </a:cubicBezTo>
                    <a:lnTo>
                      <a:pt x="595147" y="673085"/>
                    </a:lnTo>
                    <a:lnTo>
                      <a:pt x="595147" y="582835"/>
                    </a:lnTo>
                    <a:lnTo>
                      <a:pt x="579378" y="577941"/>
                    </a:lnTo>
                    <a:cubicBezTo>
                      <a:pt x="471421" y="532278"/>
                      <a:pt x="395670" y="425380"/>
                      <a:pt x="395670" y="300789"/>
                    </a:cubicBezTo>
                    <a:cubicBezTo>
                      <a:pt x="395670" y="134668"/>
                      <a:pt x="530338" y="0"/>
                      <a:pt x="69645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  <p:sp>
            <p:nvSpPr>
              <p:cNvPr id="470" name="Google Shape;470;p56"/>
              <p:cNvSpPr/>
              <p:nvPr/>
            </p:nvSpPr>
            <p:spPr>
              <a:xfrm>
                <a:off x="9227397" y="4108150"/>
                <a:ext cx="445278" cy="747079"/>
              </a:xfrm>
              <a:custGeom>
                <a:avLst/>
                <a:gdLst/>
                <a:ahLst/>
                <a:cxnLst/>
                <a:rect l="l" t="t" r="r" b="b"/>
                <a:pathLst>
                  <a:path w="1590278" h="2668139" extrusionOk="0">
                    <a:moveTo>
                      <a:pt x="696459" y="0"/>
                    </a:moveTo>
                    <a:cubicBezTo>
                      <a:pt x="862580" y="0"/>
                      <a:pt x="997248" y="134668"/>
                      <a:pt x="997248" y="300789"/>
                    </a:cubicBezTo>
                    <a:cubicBezTo>
                      <a:pt x="997248" y="425380"/>
                      <a:pt x="921498" y="532278"/>
                      <a:pt x="813540" y="577941"/>
                    </a:cubicBezTo>
                    <a:lnTo>
                      <a:pt x="797770" y="582836"/>
                    </a:lnTo>
                    <a:lnTo>
                      <a:pt x="797770" y="673085"/>
                    </a:lnTo>
                    <a:lnTo>
                      <a:pt x="938304" y="673085"/>
                    </a:lnTo>
                    <a:cubicBezTo>
                      <a:pt x="968274" y="673085"/>
                      <a:pt x="995406" y="685233"/>
                      <a:pt x="1015046" y="704873"/>
                    </a:cubicBezTo>
                    <a:lnTo>
                      <a:pt x="1037967" y="738868"/>
                    </a:lnTo>
                    <a:lnTo>
                      <a:pt x="1060789" y="753442"/>
                    </a:lnTo>
                    <a:lnTo>
                      <a:pt x="1582472" y="1500202"/>
                    </a:lnTo>
                    <a:cubicBezTo>
                      <a:pt x="1596166" y="1519804"/>
                      <a:pt x="1591376" y="1546796"/>
                      <a:pt x="1571774" y="1560490"/>
                    </a:cubicBezTo>
                    <a:lnTo>
                      <a:pt x="1429805" y="1659669"/>
                    </a:lnTo>
                    <a:cubicBezTo>
                      <a:pt x="1410202" y="1673363"/>
                      <a:pt x="1383211" y="1668573"/>
                      <a:pt x="1369517" y="1648971"/>
                    </a:cubicBezTo>
                    <a:lnTo>
                      <a:pt x="1046834" y="1187069"/>
                    </a:lnTo>
                    <a:lnTo>
                      <a:pt x="1046834" y="1713908"/>
                    </a:lnTo>
                    <a:lnTo>
                      <a:pt x="1046834" y="1832245"/>
                    </a:lnTo>
                    <a:lnTo>
                      <a:pt x="1046834" y="2624843"/>
                    </a:lnTo>
                    <a:cubicBezTo>
                      <a:pt x="1046834" y="2648755"/>
                      <a:pt x="1027450" y="2668139"/>
                      <a:pt x="1003538" y="2668139"/>
                    </a:cubicBezTo>
                    <a:lnTo>
                      <a:pt x="830357" y="2668139"/>
                    </a:lnTo>
                    <a:cubicBezTo>
                      <a:pt x="806445" y="2668139"/>
                      <a:pt x="787061" y="2648755"/>
                      <a:pt x="787061" y="2624843"/>
                    </a:cubicBezTo>
                    <a:lnTo>
                      <a:pt x="787061" y="1940775"/>
                    </a:lnTo>
                    <a:lnTo>
                      <a:pt x="655443" y="1940775"/>
                    </a:lnTo>
                    <a:lnTo>
                      <a:pt x="655443" y="2624843"/>
                    </a:lnTo>
                    <a:cubicBezTo>
                      <a:pt x="655443" y="2648755"/>
                      <a:pt x="636059" y="2668139"/>
                      <a:pt x="612147" y="2668139"/>
                    </a:cubicBezTo>
                    <a:lnTo>
                      <a:pt x="438966" y="2668139"/>
                    </a:lnTo>
                    <a:cubicBezTo>
                      <a:pt x="415054" y="2668139"/>
                      <a:pt x="395670" y="2648755"/>
                      <a:pt x="395670" y="2624843"/>
                    </a:cubicBezTo>
                    <a:lnTo>
                      <a:pt x="395670" y="1832245"/>
                    </a:lnTo>
                    <a:lnTo>
                      <a:pt x="395670" y="1713908"/>
                    </a:lnTo>
                    <a:lnTo>
                      <a:pt x="395670" y="1329499"/>
                    </a:lnTo>
                    <a:lnTo>
                      <a:pt x="233765" y="1629191"/>
                    </a:lnTo>
                    <a:cubicBezTo>
                      <a:pt x="222399" y="1650229"/>
                      <a:pt x="196131" y="1658070"/>
                      <a:pt x="175093" y="1646704"/>
                    </a:cubicBezTo>
                    <a:lnTo>
                      <a:pt x="22725" y="1564389"/>
                    </a:lnTo>
                    <a:cubicBezTo>
                      <a:pt x="1687" y="1553024"/>
                      <a:pt x="-6154" y="1526756"/>
                      <a:pt x="5212" y="1505718"/>
                    </a:cubicBezTo>
                    <a:lnTo>
                      <a:pt x="395670" y="782967"/>
                    </a:lnTo>
                    <a:lnTo>
                      <a:pt x="395670" y="781615"/>
                    </a:lnTo>
                    <a:cubicBezTo>
                      <a:pt x="395670" y="721676"/>
                      <a:pt x="444261" y="673085"/>
                      <a:pt x="504200" y="673085"/>
                    </a:cubicBezTo>
                    <a:lnTo>
                      <a:pt x="595147" y="673085"/>
                    </a:lnTo>
                    <a:lnTo>
                      <a:pt x="595147" y="582835"/>
                    </a:lnTo>
                    <a:lnTo>
                      <a:pt x="579378" y="577941"/>
                    </a:lnTo>
                    <a:cubicBezTo>
                      <a:pt x="471421" y="532278"/>
                      <a:pt x="395670" y="425380"/>
                      <a:pt x="395670" y="300789"/>
                    </a:cubicBezTo>
                    <a:cubicBezTo>
                      <a:pt x="395670" y="134668"/>
                      <a:pt x="530338" y="0"/>
                      <a:pt x="6964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  <p:sp>
            <p:nvSpPr>
              <p:cNvPr id="471" name="Google Shape;471;p56"/>
              <p:cNvSpPr/>
              <p:nvPr/>
            </p:nvSpPr>
            <p:spPr>
              <a:xfrm>
                <a:off x="9968745" y="3704974"/>
                <a:ext cx="445278" cy="747079"/>
              </a:xfrm>
              <a:custGeom>
                <a:avLst/>
                <a:gdLst/>
                <a:ahLst/>
                <a:cxnLst/>
                <a:rect l="l" t="t" r="r" b="b"/>
                <a:pathLst>
                  <a:path w="1590278" h="2668139" extrusionOk="0">
                    <a:moveTo>
                      <a:pt x="696459" y="0"/>
                    </a:moveTo>
                    <a:cubicBezTo>
                      <a:pt x="862580" y="0"/>
                      <a:pt x="997248" y="134668"/>
                      <a:pt x="997248" y="300789"/>
                    </a:cubicBezTo>
                    <a:cubicBezTo>
                      <a:pt x="997248" y="425380"/>
                      <a:pt x="921498" y="532278"/>
                      <a:pt x="813540" y="577941"/>
                    </a:cubicBezTo>
                    <a:lnTo>
                      <a:pt x="797770" y="582836"/>
                    </a:lnTo>
                    <a:lnTo>
                      <a:pt x="797770" y="673085"/>
                    </a:lnTo>
                    <a:lnTo>
                      <a:pt x="938304" y="673085"/>
                    </a:lnTo>
                    <a:cubicBezTo>
                      <a:pt x="968274" y="673085"/>
                      <a:pt x="995406" y="685233"/>
                      <a:pt x="1015046" y="704873"/>
                    </a:cubicBezTo>
                    <a:lnTo>
                      <a:pt x="1037967" y="738868"/>
                    </a:lnTo>
                    <a:lnTo>
                      <a:pt x="1060789" y="753442"/>
                    </a:lnTo>
                    <a:lnTo>
                      <a:pt x="1582472" y="1500202"/>
                    </a:lnTo>
                    <a:cubicBezTo>
                      <a:pt x="1596166" y="1519804"/>
                      <a:pt x="1591376" y="1546796"/>
                      <a:pt x="1571774" y="1560490"/>
                    </a:cubicBezTo>
                    <a:lnTo>
                      <a:pt x="1429805" y="1659669"/>
                    </a:lnTo>
                    <a:cubicBezTo>
                      <a:pt x="1410202" y="1673363"/>
                      <a:pt x="1383211" y="1668573"/>
                      <a:pt x="1369517" y="1648971"/>
                    </a:cubicBezTo>
                    <a:lnTo>
                      <a:pt x="1046834" y="1187069"/>
                    </a:lnTo>
                    <a:lnTo>
                      <a:pt x="1046834" y="1713908"/>
                    </a:lnTo>
                    <a:lnTo>
                      <a:pt x="1046834" y="1832245"/>
                    </a:lnTo>
                    <a:lnTo>
                      <a:pt x="1046834" y="2624843"/>
                    </a:lnTo>
                    <a:cubicBezTo>
                      <a:pt x="1046834" y="2648755"/>
                      <a:pt x="1027450" y="2668139"/>
                      <a:pt x="1003538" y="2668139"/>
                    </a:cubicBezTo>
                    <a:lnTo>
                      <a:pt x="830357" y="2668139"/>
                    </a:lnTo>
                    <a:cubicBezTo>
                      <a:pt x="806445" y="2668139"/>
                      <a:pt x="787061" y="2648755"/>
                      <a:pt x="787061" y="2624843"/>
                    </a:cubicBezTo>
                    <a:lnTo>
                      <a:pt x="787061" y="1940775"/>
                    </a:lnTo>
                    <a:lnTo>
                      <a:pt x="655443" y="1940775"/>
                    </a:lnTo>
                    <a:lnTo>
                      <a:pt x="655443" y="2624843"/>
                    </a:lnTo>
                    <a:cubicBezTo>
                      <a:pt x="655443" y="2648755"/>
                      <a:pt x="636059" y="2668139"/>
                      <a:pt x="612147" y="2668139"/>
                    </a:cubicBezTo>
                    <a:lnTo>
                      <a:pt x="438966" y="2668139"/>
                    </a:lnTo>
                    <a:cubicBezTo>
                      <a:pt x="415054" y="2668139"/>
                      <a:pt x="395670" y="2648755"/>
                      <a:pt x="395670" y="2624843"/>
                    </a:cubicBezTo>
                    <a:lnTo>
                      <a:pt x="395670" y="1832245"/>
                    </a:lnTo>
                    <a:lnTo>
                      <a:pt x="395670" y="1713908"/>
                    </a:lnTo>
                    <a:lnTo>
                      <a:pt x="395670" y="1329499"/>
                    </a:lnTo>
                    <a:lnTo>
                      <a:pt x="233765" y="1629191"/>
                    </a:lnTo>
                    <a:cubicBezTo>
                      <a:pt x="222399" y="1650229"/>
                      <a:pt x="196131" y="1658070"/>
                      <a:pt x="175093" y="1646704"/>
                    </a:cubicBezTo>
                    <a:lnTo>
                      <a:pt x="22725" y="1564389"/>
                    </a:lnTo>
                    <a:cubicBezTo>
                      <a:pt x="1687" y="1553024"/>
                      <a:pt x="-6154" y="1526756"/>
                      <a:pt x="5212" y="1505718"/>
                    </a:cubicBezTo>
                    <a:lnTo>
                      <a:pt x="395670" y="782967"/>
                    </a:lnTo>
                    <a:lnTo>
                      <a:pt x="395670" y="781615"/>
                    </a:lnTo>
                    <a:cubicBezTo>
                      <a:pt x="395670" y="721676"/>
                      <a:pt x="444261" y="673085"/>
                      <a:pt x="504200" y="673085"/>
                    </a:cubicBezTo>
                    <a:lnTo>
                      <a:pt x="595147" y="673085"/>
                    </a:lnTo>
                    <a:lnTo>
                      <a:pt x="595147" y="582835"/>
                    </a:lnTo>
                    <a:lnTo>
                      <a:pt x="579378" y="577941"/>
                    </a:lnTo>
                    <a:cubicBezTo>
                      <a:pt x="471421" y="532278"/>
                      <a:pt x="395670" y="425380"/>
                      <a:pt x="395670" y="300789"/>
                    </a:cubicBezTo>
                    <a:cubicBezTo>
                      <a:pt x="395670" y="134668"/>
                      <a:pt x="530338" y="0"/>
                      <a:pt x="6964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  <p:sp>
            <p:nvSpPr>
              <p:cNvPr id="472" name="Google Shape;472;p56"/>
              <p:cNvSpPr/>
              <p:nvPr/>
            </p:nvSpPr>
            <p:spPr>
              <a:xfrm>
                <a:off x="10717086" y="3868918"/>
                <a:ext cx="445278" cy="747079"/>
              </a:xfrm>
              <a:custGeom>
                <a:avLst/>
                <a:gdLst/>
                <a:ahLst/>
                <a:cxnLst/>
                <a:rect l="l" t="t" r="r" b="b"/>
                <a:pathLst>
                  <a:path w="1590278" h="2668139" extrusionOk="0">
                    <a:moveTo>
                      <a:pt x="696459" y="0"/>
                    </a:moveTo>
                    <a:cubicBezTo>
                      <a:pt x="862580" y="0"/>
                      <a:pt x="997248" y="134668"/>
                      <a:pt x="997248" y="300789"/>
                    </a:cubicBezTo>
                    <a:cubicBezTo>
                      <a:pt x="997248" y="425380"/>
                      <a:pt x="921498" y="532278"/>
                      <a:pt x="813540" y="577941"/>
                    </a:cubicBezTo>
                    <a:lnTo>
                      <a:pt x="797770" y="582836"/>
                    </a:lnTo>
                    <a:lnTo>
                      <a:pt x="797770" y="673085"/>
                    </a:lnTo>
                    <a:lnTo>
                      <a:pt x="938304" y="673085"/>
                    </a:lnTo>
                    <a:cubicBezTo>
                      <a:pt x="968274" y="673085"/>
                      <a:pt x="995406" y="685233"/>
                      <a:pt x="1015046" y="704873"/>
                    </a:cubicBezTo>
                    <a:lnTo>
                      <a:pt x="1037967" y="738868"/>
                    </a:lnTo>
                    <a:lnTo>
                      <a:pt x="1060789" y="753442"/>
                    </a:lnTo>
                    <a:lnTo>
                      <a:pt x="1582472" y="1500202"/>
                    </a:lnTo>
                    <a:cubicBezTo>
                      <a:pt x="1596166" y="1519804"/>
                      <a:pt x="1591376" y="1546796"/>
                      <a:pt x="1571774" y="1560490"/>
                    </a:cubicBezTo>
                    <a:lnTo>
                      <a:pt x="1429805" y="1659669"/>
                    </a:lnTo>
                    <a:cubicBezTo>
                      <a:pt x="1410202" y="1673363"/>
                      <a:pt x="1383211" y="1668573"/>
                      <a:pt x="1369517" y="1648971"/>
                    </a:cubicBezTo>
                    <a:lnTo>
                      <a:pt x="1046834" y="1187069"/>
                    </a:lnTo>
                    <a:lnTo>
                      <a:pt x="1046834" y="1713908"/>
                    </a:lnTo>
                    <a:lnTo>
                      <a:pt x="1046834" y="1832245"/>
                    </a:lnTo>
                    <a:lnTo>
                      <a:pt x="1046834" y="2624843"/>
                    </a:lnTo>
                    <a:cubicBezTo>
                      <a:pt x="1046834" y="2648755"/>
                      <a:pt x="1027450" y="2668139"/>
                      <a:pt x="1003538" y="2668139"/>
                    </a:cubicBezTo>
                    <a:lnTo>
                      <a:pt x="830357" y="2668139"/>
                    </a:lnTo>
                    <a:cubicBezTo>
                      <a:pt x="806445" y="2668139"/>
                      <a:pt x="787061" y="2648755"/>
                      <a:pt x="787061" y="2624843"/>
                    </a:cubicBezTo>
                    <a:lnTo>
                      <a:pt x="787061" y="1940775"/>
                    </a:lnTo>
                    <a:lnTo>
                      <a:pt x="655443" y="1940775"/>
                    </a:lnTo>
                    <a:lnTo>
                      <a:pt x="655443" y="2624843"/>
                    </a:lnTo>
                    <a:cubicBezTo>
                      <a:pt x="655443" y="2648755"/>
                      <a:pt x="636059" y="2668139"/>
                      <a:pt x="612147" y="2668139"/>
                    </a:cubicBezTo>
                    <a:lnTo>
                      <a:pt x="438966" y="2668139"/>
                    </a:lnTo>
                    <a:cubicBezTo>
                      <a:pt x="415054" y="2668139"/>
                      <a:pt x="395670" y="2648755"/>
                      <a:pt x="395670" y="2624843"/>
                    </a:cubicBezTo>
                    <a:lnTo>
                      <a:pt x="395670" y="1832245"/>
                    </a:lnTo>
                    <a:lnTo>
                      <a:pt x="395670" y="1713908"/>
                    </a:lnTo>
                    <a:lnTo>
                      <a:pt x="395670" y="1329499"/>
                    </a:lnTo>
                    <a:lnTo>
                      <a:pt x="233765" y="1629191"/>
                    </a:lnTo>
                    <a:cubicBezTo>
                      <a:pt x="222399" y="1650229"/>
                      <a:pt x="196131" y="1658070"/>
                      <a:pt x="175093" y="1646704"/>
                    </a:cubicBezTo>
                    <a:lnTo>
                      <a:pt x="22725" y="1564389"/>
                    </a:lnTo>
                    <a:cubicBezTo>
                      <a:pt x="1687" y="1553024"/>
                      <a:pt x="-6154" y="1526756"/>
                      <a:pt x="5212" y="1505718"/>
                    </a:cubicBezTo>
                    <a:lnTo>
                      <a:pt x="395670" y="782967"/>
                    </a:lnTo>
                    <a:lnTo>
                      <a:pt x="395670" y="781615"/>
                    </a:lnTo>
                    <a:cubicBezTo>
                      <a:pt x="395670" y="721676"/>
                      <a:pt x="444261" y="673085"/>
                      <a:pt x="504200" y="673085"/>
                    </a:cubicBezTo>
                    <a:lnTo>
                      <a:pt x="595147" y="673085"/>
                    </a:lnTo>
                    <a:lnTo>
                      <a:pt x="595147" y="582835"/>
                    </a:lnTo>
                    <a:lnTo>
                      <a:pt x="579378" y="577941"/>
                    </a:lnTo>
                    <a:cubicBezTo>
                      <a:pt x="471421" y="532278"/>
                      <a:pt x="395670" y="425380"/>
                      <a:pt x="395670" y="300789"/>
                    </a:cubicBezTo>
                    <a:cubicBezTo>
                      <a:pt x="395670" y="134668"/>
                      <a:pt x="530338" y="0"/>
                      <a:pt x="69645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  <p:sp>
            <p:nvSpPr>
              <p:cNvPr id="473" name="Google Shape;473;p56"/>
              <p:cNvSpPr/>
              <p:nvPr/>
            </p:nvSpPr>
            <p:spPr>
              <a:xfrm>
                <a:off x="10147341" y="3792448"/>
                <a:ext cx="445278" cy="747079"/>
              </a:xfrm>
              <a:custGeom>
                <a:avLst/>
                <a:gdLst/>
                <a:ahLst/>
                <a:cxnLst/>
                <a:rect l="l" t="t" r="r" b="b"/>
                <a:pathLst>
                  <a:path w="1590278" h="2668139" extrusionOk="0">
                    <a:moveTo>
                      <a:pt x="696459" y="0"/>
                    </a:moveTo>
                    <a:cubicBezTo>
                      <a:pt x="862580" y="0"/>
                      <a:pt x="997248" y="134668"/>
                      <a:pt x="997248" y="300789"/>
                    </a:cubicBezTo>
                    <a:cubicBezTo>
                      <a:pt x="997248" y="425380"/>
                      <a:pt x="921498" y="532278"/>
                      <a:pt x="813540" y="577941"/>
                    </a:cubicBezTo>
                    <a:lnTo>
                      <a:pt x="797770" y="582836"/>
                    </a:lnTo>
                    <a:lnTo>
                      <a:pt x="797770" y="673085"/>
                    </a:lnTo>
                    <a:lnTo>
                      <a:pt x="938304" y="673085"/>
                    </a:lnTo>
                    <a:cubicBezTo>
                      <a:pt x="968274" y="673085"/>
                      <a:pt x="995406" y="685233"/>
                      <a:pt x="1015046" y="704873"/>
                    </a:cubicBezTo>
                    <a:lnTo>
                      <a:pt x="1037967" y="738868"/>
                    </a:lnTo>
                    <a:lnTo>
                      <a:pt x="1060789" y="753442"/>
                    </a:lnTo>
                    <a:lnTo>
                      <a:pt x="1582472" y="1500202"/>
                    </a:lnTo>
                    <a:cubicBezTo>
                      <a:pt x="1596166" y="1519804"/>
                      <a:pt x="1591376" y="1546796"/>
                      <a:pt x="1571774" y="1560490"/>
                    </a:cubicBezTo>
                    <a:lnTo>
                      <a:pt x="1429805" y="1659669"/>
                    </a:lnTo>
                    <a:cubicBezTo>
                      <a:pt x="1410202" y="1673363"/>
                      <a:pt x="1383211" y="1668573"/>
                      <a:pt x="1369517" y="1648971"/>
                    </a:cubicBezTo>
                    <a:lnTo>
                      <a:pt x="1046834" y="1187069"/>
                    </a:lnTo>
                    <a:lnTo>
                      <a:pt x="1046834" y="1713908"/>
                    </a:lnTo>
                    <a:lnTo>
                      <a:pt x="1046834" y="1832245"/>
                    </a:lnTo>
                    <a:lnTo>
                      <a:pt x="1046834" y="2624843"/>
                    </a:lnTo>
                    <a:cubicBezTo>
                      <a:pt x="1046834" y="2648755"/>
                      <a:pt x="1027450" y="2668139"/>
                      <a:pt x="1003538" y="2668139"/>
                    </a:cubicBezTo>
                    <a:lnTo>
                      <a:pt x="830357" y="2668139"/>
                    </a:lnTo>
                    <a:cubicBezTo>
                      <a:pt x="806445" y="2668139"/>
                      <a:pt x="787061" y="2648755"/>
                      <a:pt x="787061" y="2624843"/>
                    </a:cubicBezTo>
                    <a:lnTo>
                      <a:pt x="787061" y="1940775"/>
                    </a:lnTo>
                    <a:lnTo>
                      <a:pt x="655443" y="1940775"/>
                    </a:lnTo>
                    <a:lnTo>
                      <a:pt x="655443" y="2624843"/>
                    </a:lnTo>
                    <a:cubicBezTo>
                      <a:pt x="655443" y="2648755"/>
                      <a:pt x="636059" y="2668139"/>
                      <a:pt x="612147" y="2668139"/>
                    </a:cubicBezTo>
                    <a:lnTo>
                      <a:pt x="438966" y="2668139"/>
                    </a:lnTo>
                    <a:cubicBezTo>
                      <a:pt x="415054" y="2668139"/>
                      <a:pt x="395670" y="2648755"/>
                      <a:pt x="395670" y="2624843"/>
                    </a:cubicBezTo>
                    <a:lnTo>
                      <a:pt x="395670" y="1832245"/>
                    </a:lnTo>
                    <a:lnTo>
                      <a:pt x="395670" y="1713908"/>
                    </a:lnTo>
                    <a:lnTo>
                      <a:pt x="395670" y="1329499"/>
                    </a:lnTo>
                    <a:lnTo>
                      <a:pt x="233765" y="1629191"/>
                    </a:lnTo>
                    <a:cubicBezTo>
                      <a:pt x="222399" y="1650229"/>
                      <a:pt x="196131" y="1658070"/>
                      <a:pt x="175093" y="1646704"/>
                    </a:cubicBezTo>
                    <a:lnTo>
                      <a:pt x="22725" y="1564389"/>
                    </a:lnTo>
                    <a:cubicBezTo>
                      <a:pt x="1687" y="1553024"/>
                      <a:pt x="-6154" y="1526756"/>
                      <a:pt x="5212" y="1505718"/>
                    </a:cubicBezTo>
                    <a:lnTo>
                      <a:pt x="395670" y="782967"/>
                    </a:lnTo>
                    <a:lnTo>
                      <a:pt x="395670" y="781615"/>
                    </a:lnTo>
                    <a:cubicBezTo>
                      <a:pt x="395670" y="721676"/>
                      <a:pt x="444261" y="673085"/>
                      <a:pt x="504200" y="673085"/>
                    </a:cubicBezTo>
                    <a:lnTo>
                      <a:pt x="595147" y="673085"/>
                    </a:lnTo>
                    <a:lnTo>
                      <a:pt x="595147" y="582835"/>
                    </a:lnTo>
                    <a:lnTo>
                      <a:pt x="579378" y="577941"/>
                    </a:lnTo>
                    <a:cubicBezTo>
                      <a:pt x="471421" y="532278"/>
                      <a:pt x="395670" y="425380"/>
                      <a:pt x="395670" y="300789"/>
                    </a:cubicBezTo>
                    <a:cubicBezTo>
                      <a:pt x="395670" y="134668"/>
                      <a:pt x="530338" y="0"/>
                      <a:pt x="696459" y="0"/>
                    </a:cubicBezTo>
                    <a:close/>
                  </a:path>
                </a:pathLst>
              </a:custGeom>
              <a:solidFill>
                <a:srgbClr val="7030A0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  <p:sp>
            <p:nvSpPr>
              <p:cNvPr id="474" name="Google Shape;474;p56"/>
              <p:cNvSpPr/>
              <p:nvPr/>
            </p:nvSpPr>
            <p:spPr>
              <a:xfrm>
                <a:off x="10412473" y="4078199"/>
                <a:ext cx="445278" cy="747079"/>
              </a:xfrm>
              <a:custGeom>
                <a:avLst/>
                <a:gdLst/>
                <a:ahLst/>
                <a:cxnLst/>
                <a:rect l="l" t="t" r="r" b="b"/>
                <a:pathLst>
                  <a:path w="1590278" h="2668139" extrusionOk="0">
                    <a:moveTo>
                      <a:pt x="696459" y="0"/>
                    </a:moveTo>
                    <a:cubicBezTo>
                      <a:pt x="862580" y="0"/>
                      <a:pt x="997248" y="134668"/>
                      <a:pt x="997248" y="300789"/>
                    </a:cubicBezTo>
                    <a:cubicBezTo>
                      <a:pt x="997248" y="425380"/>
                      <a:pt x="921498" y="532278"/>
                      <a:pt x="813540" y="577941"/>
                    </a:cubicBezTo>
                    <a:lnTo>
                      <a:pt x="797770" y="582836"/>
                    </a:lnTo>
                    <a:lnTo>
                      <a:pt x="797770" y="673085"/>
                    </a:lnTo>
                    <a:lnTo>
                      <a:pt x="938304" y="673085"/>
                    </a:lnTo>
                    <a:cubicBezTo>
                      <a:pt x="968274" y="673085"/>
                      <a:pt x="995406" y="685233"/>
                      <a:pt x="1015046" y="704873"/>
                    </a:cubicBezTo>
                    <a:lnTo>
                      <a:pt x="1037967" y="738868"/>
                    </a:lnTo>
                    <a:lnTo>
                      <a:pt x="1060789" y="753442"/>
                    </a:lnTo>
                    <a:lnTo>
                      <a:pt x="1582472" y="1500202"/>
                    </a:lnTo>
                    <a:cubicBezTo>
                      <a:pt x="1596166" y="1519804"/>
                      <a:pt x="1591376" y="1546796"/>
                      <a:pt x="1571774" y="1560490"/>
                    </a:cubicBezTo>
                    <a:lnTo>
                      <a:pt x="1429805" y="1659669"/>
                    </a:lnTo>
                    <a:cubicBezTo>
                      <a:pt x="1410202" y="1673363"/>
                      <a:pt x="1383211" y="1668573"/>
                      <a:pt x="1369517" y="1648971"/>
                    </a:cubicBezTo>
                    <a:lnTo>
                      <a:pt x="1046834" y="1187069"/>
                    </a:lnTo>
                    <a:lnTo>
                      <a:pt x="1046834" y="1713908"/>
                    </a:lnTo>
                    <a:lnTo>
                      <a:pt x="1046834" y="1832245"/>
                    </a:lnTo>
                    <a:lnTo>
                      <a:pt x="1046834" y="2624843"/>
                    </a:lnTo>
                    <a:cubicBezTo>
                      <a:pt x="1046834" y="2648755"/>
                      <a:pt x="1027450" y="2668139"/>
                      <a:pt x="1003538" y="2668139"/>
                    </a:cubicBezTo>
                    <a:lnTo>
                      <a:pt x="830357" y="2668139"/>
                    </a:lnTo>
                    <a:cubicBezTo>
                      <a:pt x="806445" y="2668139"/>
                      <a:pt x="787061" y="2648755"/>
                      <a:pt x="787061" y="2624843"/>
                    </a:cubicBezTo>
                    <a:lnTo>
                      <a:pt x="787061" y="1940775"/>
                    </a:lnTo>
                    <a:lnTo>
                      <a:pt x="655443" y="1940775"/>
                    </a:lnTo>
                    <a:lnTo>
                      <a:pt x="655443" y="2624843"/>
                    </a:lnTo>
                    <a:cubicBezTo>
                      <a:pt x="655443" y="2648755"/>
                      <a:pt x="636059" y="2668139"/>
                      <a:pt x="612147" y="2668139"/>
                    </a:cubicBezTo>
                    <a:lnTo>
                      <a:pt x="438966" y="2668139"/>
                    </a:lnTo>
                    <a:cubicBezTo>
                      <a:pt x="415054" y="2668139"/>
                      <a:pt x="395670" y="2648755"/>
                      <a:pt x="395670" y="2624843"/>
                    </a:cubicBezTo>
                    <a:lnTo>
                      <a:pt x="395670" y="1832245"/>
                    </a:lnTo>
                    <a:lnTo>
                      <a:pt x="395670" y="1713908"/>
                    </a:lnTo>
                    <a:lnTo>
                      <a:pt x="395670" y="1329499"/>
                    </a:lnTo>
                    <a:lnTo>
                      <a:pt x="233765" y="1629191"/>
                    </a:lnTo>
                    <a:cubicBezTo>
                      <a:pt x="222399" y="1650229"/>
                      <a:pt x="196131" y="1658070"/>
                      <a:pt x="175093" y="1646704"/>
                    </a:cubicBezTo>
                    <a:lnTo>
                      <a:pt x="22725" y="1564389"/>
                    </a:lnTo>
                    <a:cubicBezTo>
                      <a:pt x="1687" y="1553024"/>
                      <a:pt x="-6154" y="1526756"/>
                      <a:pt x="5212" y="1505718"/>
                    </a:cubicBezTo>
                    <a:lnTo>
                      <a:pt x="395670" y="782967"/>
                    </a:lnTo>
                    <a:lnTo>
                      <a:pt x="395670" y="781615"/>
                    </a:lnTo>
                    <a:cubicBezTo>
                      <a:pt x="395670" y="721676"/>
                      <a:pt x="444261" y="673085"/>
                      <a:pt x="504200" y="673085"/>
                    </a:cubicBezTo>
                    <a:lnTo>
                      <a:pt x="595147" y="673085"/>
                    </a:lnTo>
                    <a:lnTo>
                      <a:pt x="595147" y="582835"/>
                    </a:lnTo>
                    <a:lnTo>
                      <a:pt x="579378" y="577941"/>
                    </a:lnTo>
                    <a:cubicBezTo>
                      <a:pt x="471421" y="532278"/>
                      <a:pt x="395670" y="425380"/>
                      <a:pt x="395670" y="300789"/>
                    </a:cubicBezTo>
                    <a:cubicBezTo>
                      <a:pt x="395670" y="134668"/>
                      <a:pt x="530338" y="0"/>
                      <a:pt x="696459" y="0"/>
                    </a:cubicBezTo>
                    <a:close/>
                  </a:path>
                </a:pathLst>
              </a:custGeom>
              <a:solidFill>
                <a:srgbClr val="7030A0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  <p:sp>
            <p:nvSpPr>
              <p:cNvPr id="475" name="Google Shape;475;p56"/>
              <p:cNvSpPr/>
              <p:nvPr/>
            </p:nvSpPr>
            <p:spPr>
              <a:xfrm>
                <a:off x="9452772" y="4213998"/>
                <a:ext cx="445278" cy="747079"/>
              </a:xfrm>
              <a:custGeom>
                <a:avLst/>
                <a:gdLst/>
                <a:ahLst/>
                <a:cxnLst/>
                <a:rect l="l" t="t" r="r" b="b"/>
                <a:pathLst>
                  <a:path w="1590278" h="2668139" extrusionOk="0">
                    <a:moveTo>
                      <a:pt x="696459" y="0"/>
                    </a:moveTo>
                    <a:cubicBezTo>
                      <a:pt x="862580" y="0"/>
                      <a:pt x="997248" y="134668"/>
                      <a:pt x="997248" y="300789"/>
                    </a:cubicBezTo>
                    <a:cubicBezTo>
                      <a:pt x="997248" y="425380"/>
                      <a:pt x="921498" y="532278"/>
                      <a:pt x="813540" y="577941"/>
                    </a:cubicBezTo>
                    <a:lnTo>
                      <a:pt x="797770" y="582836"/>
                    </a:lnTo>
                    <a:lnTo>
                      <a:pt x="797770" y="673085"/>
                    </a:lnTo>
                    <a:lnTo>
                      <a:pt x="938304" y="673085"/>
                    </a:lnTo>
                    <a:cubicBezTo>
                      <a:pt x="968274" y="673085"/>
                      <a:pt x="995406" y="685233"/>
                      <a:pt x="1015046" y="704873"/>
                    </a:cubicBezTo>
                    <a:lnTo>
                      <a:pt x="1037967" y="738868"/>
                    </a:lnTo>
                    <a:lnTo>
                      <a:pt x="1060789" y="753442"/>
                    </a:lnTo>
                    <a:lnTo>
                      <a:pt x="1582472" y="1500202"/>
                    </a:lnTo>
                    <a:cubicBezTo>
                      <a:pt x="1596166" y="1519804"/>
                      <a:pt x="1591376" y="1546796"/>
                      <a:pt x="1571774" y="1560490"/>
                    </a:cubicBezTo>
                    <a:lnTo>
                      <a:pt x="1429805" y="1659669"/>
                    </a:lnTo>
                    <a:cubicBezTo>
                      <a:pt x="1410202" y="1673363"/>
                      <a:pt x="1383211" y="1668573"/>
                      <a:pt x="1369517" y="1648971"/>
                    </a:cubicBezTo>
                    <a:lnTo>
                      <a:pt x="1046834" y="1187069"/>
                    </a:lnTo>
                    <a:lnTo>
                      <a:pt x="1046834" y="1713908"/>
                    </a:lnTo>
                    <a:lnTo>
                      <a:pt x="1046834" y="1832245"/>
                    </a:lnTo>
                    <a:lnTo>
                      <a:pt x="1046834" y="2624843"/>
                    </a:lnTo>
                    <a:cubicBezTo>
                      <a:pt x="1046834" y="2648755"/>
                      <a:pt x="1027450" y="2668139"/>
                      <a:pt x="1003538" y="2668139"/>
                    </a:cubicBezTo>
                    <a:lnTo>
                      <a:pt x="830357" y="2668139"/>
                    </a:lnTo>
                    <a:cubicBezTo>
                      <a:pt x="806445" y="2668139"/>
                      <a:pt x="787061" y="2648755"/>
                      <a:pt x="787061" y="2624843"/>
                    </a:cubicBezTo>
                    <a:lnTo>
                      <a:pt x="787061" y="1940775"/>
                    </a:lnTo>
                    <a:lnTo>
                      <a:pt x="655443" y="1940775"/>
                    </a:lnTo>
                    <a:lnTo>
                      <a:pt x="655443" y="2624843"/>
                    </a:lnTo>
                    <a:cubicBezTo>
                      <a:pt x="655443" y="2648755"/>
                      <a:pt x="636059" y="2668139"/>
                      <a:pt x="612147" y="2668139"/>
                    </a:cubicBezTo>
                    <a:lnTo>
                      <a:pt x="438966" y="2668139"/>
                    </a:lnTo>
                    <a:cubicBezTo>
                      <a:pt x="415054" y="2668139"/>
                      <a:pt x="395670" y="2648755"/>
                      <a:pt x="395670" y="2624843"/>
                    </a:cubicBezTo>
                    <a:lnTo>
                      <a:pt x="395670" y="1832245"/>
                    </a:lnTo>
                    <a:lnTo>
                      <a:pt x="395670" y="1713908"/>
                    </a:lnTo>
                    <a:lnTo>
                      <a:pt x="395670" y="1329499"/>
                    </a:lnTo>
                    <a:lnTo>
                      <a:pt x="233765" y="1629191"/>
                    </a:lnTo>
                    <a:cubicBezTo>
                      <a:pt x="222399" y="1650229"/>
                      <a:pt x="196131" y="1658070"/>
                      <a:pt x="175093" y="1646704"/>
                    </a:cubicBezTo>
                    <a:lnTo>
                      <a:pt x="22725" y="1564389"/>
                    </a:lnTo>
                    <a:cubicBezTo>
                      <a:pt x="1687" y="1553024"/>
                      <a:pt x="-6154" y="1526756"/>
                      <a:pt x="5212" y="1505718"/>
                    </a:cubicBezTo>
                    <a:lnTo>
                      <a:pt x="395670" y="782967"/>
                    </a:lnTo>
                    <a:lnTo>
                      <a:pt x="395670" y="781615"/>
                    </a:lnTo>
                    <a:cubicBezTo>
                      <a:pt x="395670" y="721676"/>
                      <a:pt x="444261" y="673085"/>
                      <a:pt x="504200" y="673085"/>
                    </a:cubicBezTo>
                    <a:lnTo>
                      <a:pt x="595147" y="673085"/>
                    </a:lnTo>
                    <a:lnTo>
                      <a:pt x="595147" y="582835"/>
                    </a:lnTo>
                    <a:lnTo>
                      <a:pt x="579378" y="577941"/>
                    </a:lnTo>
                    <a:cubicBezTo>
                      <a:pt x="471421" y="532278"/>
                      <a:pt x="395670" y="425380"/>
                      <a:pt x="395670" y="300789"/>
                    </a:cubicBezTo>
                    <a:cubicBezTo>
                      <a:pt x="395670" y="134668"/>
                      <a:pt x="530338" y="0"/>
                      <a:pt x="696459" y="0"/>
                    </a:cubicBezTo>
                    <a:close/>
                  </a:path>
                </a:pathLst>
              </a:custGeom>
              <a:solidFill>
                <a:srgbClr val="7030A0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  <p:sp>
            <p:nvSpPr>
              <p:cNvPr id="476" name="Google Shape;476;p56"/>
              <p:cNvSpPr/>
              <p:nvPr/>
            </p:nvSpPr>
            <p:spPr>
              <a:xfrm>
                <a:off x="9696668" y="4400539"/>
                <a:ext cx="445278" cy="747079"/>
              </a:xfrm>
              <a:custGeom>
                <a:avLst/>
                <a:gdLst/>
                <a:ahLst/>
                <a:cxnLst/>
                <a:rect l="l" t="t" r="r" b="b"/>
                <a:pathLst>
                  <a:path w="1590278" h="2668139" extrusionOk="0">
                    <a:moveTo>
                      <a:pt x="696459" y="0"/>
                    </a:moveTo>
                    <a:cubicBezTo>
                      <a:pt x="862580" y="0"/>
                      <a:pt x="997248" y="134668"/>
                      <a:pt x="997248" y="300789"/>
                    </a:cubicBezTo>
                    <a:cubicBezTo>
                      <a:pt x="997248" y="425380"/>
                      <a:pt x="921498" y="532278"/>
                      <a:pt x="813540" y="577941"/>
                    </a:cubicBezTo>
                    <a:lnTo>
                      <a:pt x="797770" y="582836"/>
                    </a:lnTo>
                    <a:lnTo>
                      <a:pt x="797770" y="673085"/>
                    </a:lnTo>
                    <a:lnTo>
                      <a:pt x="938304" y="673085"/>
                    </a:lnTo>
                    <a:cubicBezTo>
                      <a:pt x="968274" y="673085"/>
                      <a:pt x="995406" y="685233"/>
                      <a:pt x="1015046" y="704873"/>
                    </a:cubicBezTo>
                    <a:lnTo>
                      <a:pt x="1037967" y="738868"/>
                    </a:lnTo>
                    <a:lnTo>
                      <a:pt x="1060789" y="753442"/>
                    </a:lnTo>
                    <a:lnTo>
                      <a:pt x="1582472" y="1500202"/>
                    </a:lnTo>
                    <a:cubicBezTo>
                      <a:pt x="1596166" y="1519804"/>
                      <a:pt x="1591376" y="1546796"/>
                      <a:pt x="1571774" y="1560490"/>
                    </a:cubicBezTo>
                    <a:lnTo>
                      <a:pt x="1429805" y="1659669"/>
                    </a:lnTo>
                    <a:cubicBezTo>
                      <a:pt x="1410202" y="1673363"/>
                      <a:pt x="1383211" y="1668573"/>
                      <a:pt x="1369517" y="1648971"/>
                    </a:cubicBezTo>
                    <a:lnTo>
                      <a:pt x="1046834" y="1187069"/>
                    </a:lnTo>
                    <a:lnTo>
                      <a:pt x="1046834" y="1713908"/>
                    </a:lnTo>
                    <a:lnTo>
                      <a:pt x="1046834" y="1832245"/>
                    </a:lnTo>
                    <a:lnTo>
                      <a:pt x="1046834" y="2624843"/>
                    </a:lnTo>
                    <a:cubicBezTo>
                      <a:pt x="1046834" y="2648755"/>
                      <a:pt x="1027450" y="2668139"/>
                      <a:pt x="1003538" y="2668139"/>
                    </a:cubicBezTo>
                    <a:lnTo>
                      <a:pt x="830357" y="2668139"/>
                    </a:lnTo>
                    <a:cubicBezTo>
                      <a:pt x="806445" y="2668139"/>
                      <a:pt x="787061" y="2648755"/>
                      <a:pt x="787061" y="2624843"/>
                    </a:cubicBezTo>
                    <a:lnTo>
                      <a:pt x="787061" y="1940775"/>
                    </a:lnTo>
                    <a:lnTo>
                      <a:pt x="655443" y="1940775"/>
                    </a:lnTo>
                    <a:lnTo>
                      <a:pt x="655443" y="2624843"/>
                    </a:lnTo>
                    <a:cubicBezTo>
                      <a:pt x="655443" y="2648755"/>
                      <a:pt x="636059" y="2668139"/>
                      <a:pt x="612147" y="2668139"/>
                    </a:cubicBezTo>
                    <a:lnTo>
                      <a:pt x="438966" y="2668139"/>
                    </a:lnTo>
                    <a:cubicBezTo>
                      <a:pt x="415054" y="2668139"/>
                      <a:pt x="395670" y="2648755"/>
                      <a:pt x="395670" y="2624843"/>
                    </a:cubicBezTo>
                    <a:lnTo>
                      <a:pt x="395670" y="1832245"/>
                    </a:lnTo>
                    <a:lnTo>
                      <a:pt x="395670" y="1713908"/>
                    </a:lnTo>
                    <a:lnTo>
                      <a:pt x="395670" y="1329499"/>
                    </a:lnTo>
                    <a:lnTo>
                      <a:pt x="233765" y="1629191"/>
                    </a:lnTo>
                    <a:cubicBezTo>
                      <a:pt x="222399" y="1650229"/>
                      <a:pt x="196131" y="1658070"/>
                      <a:pt x="175093" y="1646704"/>
                    </a:cubicBezTo>
                    <a:lnTo>
                      <a:pt x="22725" y="1564389"/>
                    </a:lnTo>
                    <a:cubicBezTo>
                      <a:pt x="1687" y="1553024"/>
                      <a:pt x="-6154" y="1526756"/>
                      <a:pt x="5212" y="1505718"/>
                    </a:cubicBezTo>
                    <a:lnTo>
                      <a:pt x="395670" y="782967"/>
                    </a:lnTo>
                    <a:lnTo>
                      <a:pt x="395670" y="781615"/>
                    </a:lnTo>
                    <a:cubicBezTo>
                      <a:pt x="395670" y="721676"/>
                      <a:pt x="444261" y="673085"/>
                      <a:pt x="504200" y="673085"/>
                    </a:cubicBezTo>
                    <a:lnTo>
                      <a:pt x="595147" y="673085"/>
                    </a:lnTo>
                    <a:lnTo>
                      <a:pt x="595147" y="582835"/>
                    </a:lnTo>
                    <a:lnTo>
                      <a:pt x="579378" y="577941"/>
                    </a:lnTo>
                    <a:cubicBezTo>
                      <a:pt x="471421" y="532278"/>
                      <a:pt x="395670" y="425380"/>
                      <a:pt x="395670" y="300789"/>
                    </a:cubicBezTo>
                    <a:cubicBezTo>
                      <a:pt x="395670" y="134668"/>
                      <a:pt x="530338" y="0"/>
                      <a:pt x="696459" y="0"/>
                    </a:cubicBezTo>
                    <a:close/>
                  </a:path>
                </a:pathLst>
              </a:custGeom>
              <a:solidFill>
                <a:srgbClr val="7030A0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  <p:sp>
            <p:nvSpPr>
              <p:cNvPr id="477" name="Google Shape;477;p56"/>
              <p:cNvSpPr/>
              <p:nvPr/>
            </p:nvSpPr>
            <p:spPr>
              <a:xfrm>
                <a:off x="10638565" y="4417383"/>
                <a:ext cx="445278" cy="747079"/>
              </a:xfrm>
              <a:custGeom>
                <a:avLst/>
                <a:gdLst/>
                <a:ahLst/>
                <a:cxnLst/>
                <a:rect l="l" t="t" r="r" b="b"/>
                <a:pathLst>
                  <a:path w="1590278" h="2668139" extrusionOk="0">
                    <a:moveTo>
                      <a:pt x="696459" y="0"/>
                    </a:moveTo>
                    <a:cubicBezTo>
                      <a:pt x="862580" y="0"/>
                      <a:pt x="997248" y="134668"/>
                      <a:pt x="997248" y="300789"/>
                    </a:cubicBezTo>
                    <a:cubicBezTo>
                      <a:pt x="997248" y="425380"/>
                      <a:pt x="921498" y="532278"/>
                      <a:pt x="813540" y="577941"/>
                    </a:cubicBezTo>
                    <a:lnTo>
                      <a:pt x="797770" y="582836"/>
                    </a:lnTo>
                    <a:lnTo>
                      <a:pt x="797770" y="673085"/>
                    </a:lnTo>
                    <a:lnTo>
                      <a:pt x="938304" y="673085"/>
                    </a:lnTo>
                    <a:cubicBezTo>
                      <a:pt x="968274" y="673085"/>
                      <a:pt x="995406" y="685233"/>
                      <a:pt x="1015046" y="704873"/>
                    </a:cubicBezTo>
                    <a:lnTo>
                      <a:pt x="1037967" y="738868"/>
                    </a:lnTo>
                    <a:lnTo>
                      <a:pt x="1060789" y="753442"/>
                    </a:lnTo>
                    <a:lnTo>
                      <a:pt x="1582472" y="1500202"/>
                    </a:lnTo>
                    <a:cubicBezTo>
                      <a:pt x="1596166" y="1519804"/>
                      <a:pt x="1591376" y="1546796"/>
                      <a:pt x="1571774" y="1560490"/>
                    </a:cubicBezTo>
                    <a:lnTo>
                      <a:pt x="1429805" y="1659669"/>
                    </a:lnTo>
                    <a:cubicBezTo>
                      <a:pt x="1410202" y="1673363"/>
                      <a:pt x="1383211" y="1668573"/>
                      <a:pt x="1369517" y="1648971"/>
                    </a:cubicBezTo>
                    <a:lnTo>
                      <a:pt x="1046834" y="1187069"/>
                    </a:lnTo>
                    <a:lnTo>
                      <a:pt x="1046834" y="1713908"/>
                    </a:lnTo>
                    <a:lnTo>
                      <a:pt x="1046834" y="1832245"/>
                    </a:lnTo>
                    <a:lnTo>
                      <a:pt x="1046834" y="2624843"/>
                    </a:lnTo>
                    <a:cubicBezTo>
                      <a:pt x="1046834" y="2648755"/>
                      <a:pt x="1027450" y="2668139"/>
                      <a:pt x="1003538" y="2668139"/>
                    </a:cubicBezTo>
                    <a:lnTo>
                      <a:pt x="830357" y="2668139"/>
                    </a:lnTo>
                    <a:cubicBezTo>
                      <a:pt x="806445" y="2668139"/>
                      <a:pt x="787061" y="2648755"/>
                      <a:pt x="787061" y="2624843"/>
                    </a:cubicBezTo>
                    <a:lnTo>
                      <a:pt x="787061" y="1940775"/>
                    </a:lnTo>
                    <a:lnTo>
                      <a:pt x="655443" y="1940775"/>
                    </a:lnTo>
                    <a:lnTo>
                      <a:pt x="655443" y="2624843"/>
                    </a:lnTo>
                    <a:cubicBezTo>
                      <a:pt x="655443" y="2648755"/>
                      <a:pt x="636059" y="2668139"/>
                      <a:pt x="612147" y="2668139"/>
                    </a:cubicBezTo>
                    <a:lnTo>
                      <a:pt x="438966" y="2668139"/>
                    </a:lnTo>
                    <a:cubicBezTo>
                      <a:pt x="415054" y="2668139"/>
                      <a:pt x="395670" y="2648755"/>
                      <a:pt x="395670" y="2624843"/>
                    </a:cubicBezTo>
                    <a:lnTo>
                      <a:pt x="395670" y="1832245"/>
                    </a:lnTo>
                    <a:lnTo>
                      <a:pt x="395670" y="1713908"/>
                    </a:lnTo>
                    <a:lnTo>
                      <a:pt x="395670" y="1329499"/>
                    </a:lnTo>
                    <a:lnTo>
                      <a:pt x="233765" y="1629191"/>
                    </a:lnTo>
                    <a:cubicBezTo>
                      <a:pt x="222399" y="1650229"/>
                      <a:pt x="196131" y="1658070"/>
                      <a:pt x="175093" y="1646704"/>
                    </a:cubicBezTo>
                    <a:lnTo>
                      <a:pt x="22725" y="1564389"/>
                    </a:lnTo>
                    <a:cubicBezTo>
                      <a:pt x="1687" y="1553024"/>
                      <a:pt x="-6154" y="1526756"/>
                      <a:pt x="5212" y="1505718"/>
                    </a:cubicBezTo>
                    <a:lnTo>
                      <a:pt x="395670" y="782967"/>
                    </a:lnTo>
                    <a:lnTo>
                      <a:pt x="395670" y="781615"/>
                    </a:lnTo>
                    <a:cubicBezTo>
                      <a:pt x="395670" y="721676"/>
                      <a:pt x="444261" y="673085"/>
                      <a:pt x="504200" y="673085"/>
                    </a:cubicBezTo>
                    <a:lnTo>
                      <a:pt x="595147" y="673085"/>
                    </a:lnTo>
                    <a:lnTo>
                      <a:pt x="595147" y="582835"/>
                    </a:lnTo>
                    <a:lnTo>
                      <a:pt x="579378" y="577941"/>
                    </a:lnTo>
                    <a:cubicBezTo>
                      <a:pt x="471421" y="532278"/>
                      <a:pt x="395670" y="425380"/>
                      <a:pt x="395670" y="300789"/>
                    </a:cubicBezTo>
                    <a:cubicBezTo>
                      <a:pt x="395670" y="134668"/>
                      <a:pt x="530338" y="0"/>
                      <a:pt x="69645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  <p:sp>
            <p:nvSpPr>
              <p:cNvPr id="478" name="Google Shape;478;p56"/>
              <p:cNvSpPr/>
              <p:nvPr/>
            </p:nvSpPr>
            <p:spPr>
              <a:xfrm>
                <a:off x="10081143" y="4274714"/>
                <a:ext cx="445278" cy="747079"/>
              </a:xfrm>
              <a:custGeom>
                <a:avLst/>
                <a:gdLst/>
                <a:ahLst/>
                <a:cxnLst/>
                <a:rect l="l" t="t" r="r" b="b"/>
                <a:pathLst>
                  <a:path w="1590278" h="2668139" extrusionOk="0">
                    <a:moveTo>
                      <a:pt x="696459" y="0"/>
                    </a:moveTo>
                    <a:cubicBezTo>
                      <a:pt x="862580" y="0"/>
                      <a:pt x="997248" y="134668"/>
                      <a:pt x="997248" y="300789"/>
                    </a:cubicBezTo>
                    <a:cubicBezTo>
                      <a:pt x="997248" y="425380"/>
                      <a:pt x="921498" y="532278"/>
                      <a:pt x="813540" y="577941"/>
                    </a:cubicBezTo>
                    <a:lnTo>
                      <a:pt x="797770" y="582836"/>
                    </a:lnTo>
                    <a:lnTo>
                      <a:pt x="797770" y="673085"/>
                    </a:lnTo>
                    <a:lnTo>
                      <a:pt x="938304" y="673085"/>
                    </a:lnTo>
                    <a:cubicBezTo>
                      <a:pt x="968274" y="673085"/>
                      <a:pt x="995406" y="685233"/>
                      <a:pt x="1015046" y="704873"/>
                    </a:cubicBezTo>
                    <a:lnTo>
                      <a:pt x="1037967" y="738868"/>
                    </a:lnTo>
                    <a:lnTo>
                      <a:pt x="1060789" y="753442"/>
                    </a:lnTo>
                    <a:lnTo>
                      <a:pt x="1582472" y="1500202"/>
                    </a:lnTo>
                    <a:cubicBezTo>
                      <a:pt x="1596166" y="1519804"/>
                      <a:pt x="1591376" y="1546796"/>
                      <a:pt x="1571774" y="1560490"/>
                    </a:cubicBezTo>
                    <a:lnTo>
                      <a:pt x="1429805" y="1659669"/>
                    </a:lnTo>
                    <a:cubicBezTo>
                      <a:pt x="1410202" y="1673363"/>
                      <a:pt x="1383211" y="1668573"/>
                      <a:pt x="1369517" y="1648971"/>
                    </a:cubicBezTo>
                    <a:lnTo>
                      <a:pt x="1046834" y="1187069"/>
                    </a:lnTo>
                    <a:lnTo>
                      <a:pt x="1046834" y="1713908"/>
                    </a:lnTo>
                    <a:lnTo>
                      <a:pt x="1046834" y="1832245"/>
                    </a:lnTo>
                    <a:lnTo>
                      <a:pt x="1046834" y="2624843"/>
                    </a:lnTo>
                    <a:cubicBezTo>
                      <a:pt x="1046834" y="2648755"/>
                      <a:pt x="1027450" y="2668139"/>
                      <a:pt x="1003538" y="2668139"/>
                    </a:cubicBezTo>
                    <a:lnTo>
                      <a:pt x="830357" y="2668139"/>
                    </a:lnTo>
                    <a:cubicBezTo>
                      <a:pt x="806445" y="2668139"/>
                      <a:pt x="787061" y="2648755"/>
                      <a:pt x="787061" y="2624843"/>
                    </a:cubicBezTo>
                    <a:lnTo>
                      <a:pt x="787061" y="1940775"/>
                    </a:lnTo>
                    <a:lnTo>
                      <a:pt x="655443" y="1940775"/>
                    </a:lnTo>
                    <a:lnTo>
                      <a:pt x="655443" y="2624843"/>
                    </a:lnTo>
                    <a:cubicBezTo>
                      <a:pt x="655443" y="2648755"/>
                      <a:pt x="636059" y="2668139"/>
                      <a:pt x="612147" y="2668139"/>
                    </a:cubicBezTo>
                    <a:lnTo>
                      <a:pt x="438966" y="2668139"/>
                    </a:lnTo>
                    <a:cubicBezTo>
                      <a:pt x="415054" y="2668139"/>
                      <a:pt x="395670" y="2648755"/>
                      <a:pt x="395670" y="2624843"/>
                    </a:cubicBezTo>
                    <a:lnTo>
                      <a:pt x="395670" y="1832245"/>
                    </a:lnTo>
                    <a:lnTo>
                      <a:pt x="395670" y="1713908"/>
                    </a:lnTo>
                    <a:lnTo>
                      <a:pt x="395670" y="1329499"/>
                    </a:lnTo>
                    <a:lnTo>
                      <a:pt x="233765" y="1629191"/>
                    </a:lnTo>
                    <a:cubicBezTo>
                      <a:pt x="222399" y="1650229"/>
                      <a:pt x="196131" y="1658070"/>
                      <a:pt x="175093" y="1646704"/>
                    </a:cubicBezTo>
                    <a:lnTo>
                      <a:pt x="22725" y="1564389"/>
                    </a:lnTo>
                    <a:cubicBezTo>
                      <a:pt x="1687" y="1553024"/>
                      <a:pt x="-6154" y="1526756"/>
                      <a:pt x="5212" y="1505718"/>
                    </a:cubicBezTo>
                    <a:lnTo>
                      <a:pt x="395670" y="782967"/>
                    </a:lnTo>
                    <a:lnTo>
                      <a:pt x="395670" y="781615"/>
                    </a:lnTo>
                    <a:cubicBezTo>
                      <a:pt x="395670" y="721676"/>
                      <a:pt x="444261" y="673085"/>
                      <a:pt x="504200" y="673085"/>
                    </a:cubicBezTo>
                    <a:lnTo>
                      <a:pt x="595147" y="673085"/>
                    </a:lnTo>
                    <a:lnTo>
                      <a:pt x="595147" y="582835"/>
                    </a:lnTo>
                    <a:lnTo>
                      <a:pt x="579378" y="577941"/>
                    </a:lnTo>
                    <a:cubicBezTo>
                      <a:pt x="471421" y="532278"/>
                      <a:pt x="395670" y="425380"/>
                      <a:pt x="395670" y="300789"/>
                    </a:cubicBezTo>
                    <a:cubicBezTo>
                      <a:pt x="395670" y="134668"/>
                      <a:pt x="530338" y="0"/>
                      <a:pt x="6964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</p:grpSp>
        <p:sp>
          <p:nvSpPr>
            <p:cNvPr id="479" name="Google Shape;479;p56"/>
            <p:cNvSpPr txBox="1"/>
            <p:nvPr/>
          </p:nvSpPr>
          <p:spPr>
            <a:xfrm>
              <a:off x="9779508" y="3290580"/>
              <a:ext cx="880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Rec. 1</a:t>
              </a:r>
              <a:endParaRPr sz="11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7"/>
          <p:cNvSpPr/>
          <p:nvPr/>
        </p:nvSpPr>
        <p:spPr>
          <a:xfrm>
            <a:off x="628650" y="1808925"/>
            <a:ext cx="8286600" cy="457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5" name="Google Shape;485;p57"/>
          <p:cNvSpPr txBox="1">
            <a:spLocks noGrp="1"/>
          </p:cNvSpPr>
          <p:nvPr>
            <p:ph type="title"/>
          </p:nvPr>
        </p:nvSpPr>
        <p:spPr>
          <a:xfrm>
            <a:off x="414338" y="240506"/>
            <a:ext cx="81012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Key Data Properties to Consider in EDA</a:t>
            </a:r>
            <a:endParaRPr/>
          </a:p>
        </p:txBody>
      </p:sp>
      <p:sp>
        <p:nvSpPr>
          <p:cNvPr id="486" name="Google Shape;486;p5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55600" lvl="0" indent="-349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F7F7F"/>
                </a:solidFill>
              </a:rPr>
              <a:t>Structure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the “shape” of a data file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030A0"/>
                </a:solidFill>
              </a:rPr>
              <a:t>Granularity -- </a:t>
            </a:r>
            <a:r>
              <a:rPr lang="en" i="1">
                <a:solidFill>
                  <a:srgbClr val="7030A0"/>
                </a:solidFill>
                <a:latin typeface="Roboto Light"/>
                <a:ea typeface="Roboto Light"/>
                <a:cs typeface="Roboto Light"/>
                <a:sym typeface="Roboto Light"/>
              </a:rPr>
              <a:t>how fine/coarse is each datum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Char char="●"/>
            </a:pPr>
            <a:r>
              <a:rPr lang="en" b="1">
                <a:solidFill>
                  <a:srgbClr val="7F7F7F"/>
                </a:solidFill>
              </a:rPr>
              <a:t>Scope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(in)complete is the data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Char char="●"/>
            </a:pPr>
            <a:r>
              <a:rPr lang="en" b="1">
                <a:solidFill>
                  <a:srgbClr val="7F7F7F"/>
                </a:solidFill>
              </a:rPr>
              <a:t>Temporality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is the data situated in time</a:t>
            </a:r>
            <a:endParaRPr>
              <a:solidFill>
                <a:srgbClr val="7F7F7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80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F7F7F"/>
                </a:solidFill>
              </a:rPr>
              <a:t>Faithfulness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well does the data capture “reality”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58"/>
          <p:cNvSpPr/>
          <p:nvPr/>
        </p:nvSpPr>
        <p:spPr>
          <a:xfrm>
            <a:off x="628650" y="2295950"/>
            <a:ext cx="8277300" cy="457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2" name="Google Shape;492;p58"/>
          <p:cNvSpPr txBox="1">
            <a:spLocks noGrp="1"/>
          </p:cNvSpPr>
          <p:nvPr>
            <p:ph type="title"/>
          </p:nvPr>
        </p:nvSpPr>
        <p:spPr>
          <a:xfrm>
            <a:off x="414338" y="240506"/>
            <a:ext cx="81012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Key Data Properties to Consider in EDA</a:t>
            </a:r>
            <a:endParaRPr/>
          </a:p>
        </p:txBody>
      </p:sp>
      <p:sp>
        <p:nvSpPr>
          <p:cNvPr id="493" name="Google Shape;493;p5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55600" lvl="0" indent="-349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F7F7F"/>
                </a:solidFill>
              </a:rPr>
              <a:t>Structure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the “shape” of a data file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F7F7F"/>
                </a:solidFill>
              </a:rPr>
              <a:t>Granularity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fine/coarse is each datum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Char char="●"/>
            </a:pPr>
            <a:r>
              <a:rPr lang="en" b="1">
                <a:solidFill>
                  <a:srgbClr val="7030A0"/>
                </a:solidFill>
              </a:rPr>
              <a:t>Scope -- </a:t>
            </a:r>
            <a:r>
              <a:rPr lang="en" i="1">
                <a:solidFill>
                  <a:srgbClr val="7030A0"/>
                </a:solidFill>
                <a:latin typeface="Roboto Light"/>
                <a:ea typeface="Roboto Light"/>
                <a:cs typeface="Roboto Light"/>
                <a:sym typeface="Roboto Light"/>
              </a:rPr>
              <a:t>how (in)complete is the data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F7F7F"/>
                </a:solidFill>
              </a:rPr>
              <a:t>Temporality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is the data situated in time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800"/>
              </a:spcAft>
              <a:buSzPts val="2100"/>
              <a:buChar char="●"/>
            </a:pPr>
            <a:r>
              <a:rPr lang="en" b="1">
                <a:solidFill>
                  <a:srgbClr val="7F7F7F"/>
                </a:solidFill>
              </a:rPr>
              <a:t>Faithfulness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well does the data capture “reality”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5" name="Google Shape;115;p22"/>
          <p:cNvCxnSpPr/>
          <p:nvPr/>
        </p:nvCxnSpPr>
        <p:spPr>
          <a:xfrm>
            <a:off x="4071196" y="1368862"/>
            <a:ext cx="994800" cy="0"/>
          </a:xfrm>
          <a:prstGeom prst="straightConnector1">
            <a:avLst/>
          </a:prstGeom>
          <a:noFill/>
          <a:ln w="571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16" name="Google Shape;116;p22"/>
          <p:cNvCxnSpPr/>
          <p:nvPr/>
        </p:nvCxnSpPr>
        <p:spPr>
          <a:xfrm>
            <a:off x="5853274" y="2037036"/>
            <a:ext cx="0" cy="994800"/>
          </a:xfrm>
          <a:prstGeom prst="straightConnector1">
            <a:avLst/>
          </a:prstGeom>
          <a:noFill/>
          <a:ln w="571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17" name="Google Shape;117;p22"/>
          <p:cNvCxnSpPr/>
          <p:nvPr/>
        </p:nvCxnSpPr>
        <p:spPr>
          <a:xfrm rot="10800000">
            <a:off x="4071182" y="3707767"/>
            <a:ext cx="994800" cy="0"/>
          </a:xfrm>
          <a:prstGeom prst="straightConnector1">
            <a:avLst/>
          </a:prstGeom>
          <a:noFill/>
          <a:ln w="571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18" name="Google Shape;118;p22"/>
          <p:cNvCxnSpPr/>
          <p:nvPr/>
        </p:nvCxnSpPr>
        <p:spPr>
          <a:xfrm rot="10800000">
            <a:off x="3360791" y="2037023"/>
            <a:ext cx="0" cy="994800"/>
          </a:xfrm>
          <a:prstGeom prst="straightConnector1">
            <a:avLst/>
          </a:prstGeom>
          <a:noFill/>
          <a:ln w="571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19" name="Google Shape;119;p22"/>
          <p:cNvSpPr txBox="1"/>
          <p:nvPr/>
        </p:nvSpPr>
        <p:spPr>
          <a:xfrm>
            <a:off x="3120139" y="780239"/>
            <a:ext cx="481200" cy="11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?</a:t>
            </a:r>
            <a:endParaRPr sz="1100"/>
          </a:p>
        </p:txBody>
      </p:sp>
      <p:pic>
        <p:nvPicPr>
          <p:cNvPr id="120" name="Google Shape;120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42039" y="3285846"/>
            <a:ext cx="1222468" cy="843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13446" y="3265653"/>
            <a:ext cx="894692" cy="8842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352397" y="870912"/>
            <a:ext cx="898800" cy="99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2"/>
          <p:cNvSpPr/>
          <p:nvPr/>
        </p:nvSpPr>
        <p:spPr>
          <a:xfrm>
            <a:off x="1240552" y="781507"/>
            <a:ext cx="1669500" cy="11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Question &amp;</a:t>
            </a:r>
            <a:br>
              <a:rPr lang="en" sz="2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2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Problem</a:t>
            </a:r>
            <a:br>
              <a:rPr lang="en" sz="2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2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Formulation</a:t>
            </a:r>
            <a:endParaRPr sz="7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24" name="Google Shape;124;p22"/>
          <p:cNvSpPr/>
          <p:nvPr/>
        </p:nvSpPr>
        <p:spPr>
          <a:xfrm>
            <a:off x="6537611" y="964905"/>
            <a:ext cx="1531800" cy="8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Data </a:t>
            </a:r>
            <a:br>
              <a:rPr lang="en" sz="2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2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Acquisition</a:t>
            </a:r>
            <a:endParaRPr sz="20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25" name="Google Shape;125;p22"/>
          <p:cNvSpPr/>
          <p:nvPr/>
        </p:nvSpPr>
        <p:spPr>
          <a:xfrm>
            <a:off x="6572988" y="3119145"/>
            <a:ext cx="1644000" cy="11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Exploratory </a:t>
            </a:r>
            <a:br>
              <a:rPr lang="en" sz="2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2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Data </a:t>
            </a:r>
            <a:br>
              <a:rPr lang="en" sz="2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2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Analysis</a:t>
            </a:r>
            <a:endParaRPr sz="20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26" name="Google Shape;126;p22"/>
          <p:cNvSpPr/>
          <p:nvPr/>
        </p:nvSpPr>
        <p:spPr>
          <a:xfrm>
            <a:off x="1438916" y="3119145"/>
            <a:ext cx="1414800" cy="11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Prediction</a:t>
            </a:r>
            <a:br>
              <a:rPr lang="en" sz="2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2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and</a:t>
            </a:r>
            <a:br>
              <a:rPr lang="en" sz="2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2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Inference</a:t>
            </a:r>
            <a:endParaRPr sz="7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59"/>
          <p:cNvSpPr txBox="1">
            <a:spLocks noGrp="1"/>
          </p:cNvSpPr>
          <p:nvPr>
            <p:ph type="title"/>
          </p:nvPr>
        </p:nvSpPr>
        <p:spPr>
          <a:xfrm>
            <a:off x="414338" y="240506"/>
            <a:ext cx="81012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Scope</a:t>
            </a:r>
            <a:endParaRPr/>
          </a:p>
        </p:txBody>
      </p:sp>
      <p:sp>
        <p:nvSpPr>
          <p:cNvPr id="499" name="Google Shape;499;p59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-3365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Light"/>
              <a:buChar char="●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Does my data cover my area of interest?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b="1"/>
              <a:t>Example: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r>
              <a:rPr lang="en" i="1">
                <a:latin typeface="Roboto Light"/>
                <a:ea typeface="Roboto Light"/>
                <a:cs typeface="Roboto Light"/>
                <a:sym typeface="Roboto Light"/>
              </a:rPr>
              <a:t>I am interested in studying crime in California but I only have Berkeley crime data.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36550" algn="l" rtl="0">
              <a:lnSpc>
                <a:spcPct val="8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Light"/>
              <a:buChar char="●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Is my data too expansive?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b="1"/>
              <a:t>Example: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r>
              <a:rPr lang="en" i="1">
                <a:latin typeface="Roboto Light"/>
                <a:ea typeface="Roboto Light"/>
                <a:cs typeface="Roboto Light"/>
                <a:sym typeface="Roboto Light"/>
              </a:rPr>
              <a:t>I am interested in student grades for DS100 but have student grades for all statistics classes.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b="1"/>
              <a:t>Solution: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r>
              <a:rPr lang="en" i="1">
                <a:latin typeface="Roboto Light"/>
                <a:ea typeface="Roboto Light"/>
                <a:cs typeface="Roboto Light"/>
                <a:sym typeface="Roboto Light"/>
              </a:rPr>
              <a:t>Filtering ⇒ Implications on sample?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1028700" lvl="2" indent="-23495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Light"/>
              <a:buChar char="■"/>
            </a:pPr>
            <a:r>
              <a:rPr lang="en" i="1">
                <a:latin typeface="Roboto Light"/>
                <a:ea typeface="Roboto Light"/>
                <a:cs typeface="Roboto Light"/>
                <a:sym typeface="Roboto Light"/>
              </a:rPr>
              <a:t>If the data is a sample I may have poor coverage after filtering …</a:t>
            </a:r>
            <a:endParaRPr i="1"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36550" algn="l" rtl="0">
              <a:lnSpc>
                <a:spcPct val="8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Light"/>
              <a:buChar char="●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Does my data cover the right time frame?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80000"/>
              </a:lnSpc>
              <a:spcBef>
                <a:spcPts val="400"/>
              </a:spcBef>
              <a:spcAft>
                <a:spcPts val="800"/>
              </a:spcAft>
              <a:buClr>
                <a:schemeClr val="dk1"/>
              </a:buClr>
              <a:buSzPts val="18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More on this in temporality …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60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The</a:t>
            </a:r>
            <a:r>
              <a:rPr lang="en"/>
              <a:t> </a:t>
            </a:r>
            <a:r>
              <a:rPr lang="en" b="1"/>
              <a:t>sampling frame</a:t>
            </a:r>
            <a:r>
              <a:rPr lang="en"/>
              <a:t> 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is the </a:t>
            </a:r>
            <a:r>
              <a:rPr lang="en" b="1"/>
              <a:t>population</a:t>
            </a:r>
            <a:r>
              <a:rPr lang="en"/>
              <a:t> 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from which the data was</a:t>
            </a:r>
            <a:r>
              <a:rPr lang="en"/>
              <a:t> </a:t>
            </a:r>
            <a:r>
              <a:rPr lang="en" b="1"/>
              <a:t>sampled</a:t>
            </a:r>
            <a:r>
              <a:rPr lang="en"/>
              <a:t>. </a:t>
            </a:r>
            <a:endParaRPr/>
          </a:p>
          <a:p>
            <a:pPr marL="6858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Note that this</a:t>
            </a:r>
            <a:r>
              <a:rPr lang="en"/>
              <a:t> </a:t>
            </a:r>
            <a:r>
              <a:rPr lang="en" b="1"/>
              <a:t>may not be 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the</a:t>
            </a:r>
            <a:r>
              <a:rPr lang="en"/>
              <a:t> </a:t>
            </a:r>
            <a:r>
              <a:rPr lang="en" b="1"/>
              <a:t>population</a:t>
            </a:r>
            <a:r>
              <a:rPr lang="en"/>
              <a:t> 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of interest.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365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Font typeface="Roboto Light"/>
              <a:buChar char="●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How complete/incomplete is the frame (and its data)?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365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Light"/>
              <a:buChar char="●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How is the frame/data situated in place?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365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Light"/>
              <a:buChar char="●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How well does the frame/data capture reality?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36550" algn="l" rtl="0">
              <a:lnSpc>
                <a:spcPct val="90000"/>
              </a:lnSpc>
              <a:spcBef>
                <a:spcPts val="1700"/>
              </a:spcBef>
              <a:spcAft>
                <a:spcPts val="800"/>
              </a:spcAft>
              <a:buClr>
                <a:schemeClr val="dk1"/>
              </a:buClr>
              <a:buSzPts val="2100"/>
              <a:buFont typeface="Roboto Light"/>
              <a:buChar char="●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How is the frame/data situated in time?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5" name="Google Shape;505;p60"/>
          <p:cNvSpPr txBox="1"/>
          <p:nvPr/>
        </p:nvSpPr>
        <p:spPr>
          <a:xfrm>
            <a:off x="409575" y="342575"/>
            <a:ext cx="84105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Revisiting the Sampling Frame</a:t>
            </a:r>
            <a:endParaRPr sz="24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61"/>
          <p:cNvSpPr/>
          <p:nvPr/>
        </p:nvSpPr>
        <p:spPr>
          <a:xfrm>
            <a:off x="628650" y="2295950"/>
            <a:ext cx="8296200" cy="457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1" name="Google Shape;511;p61"/>
          <p:cNvSpPr txBox="1">
            <a:spLocks noGrp="1"/>
          </p:cNvSpPr>
          <p:nvPr>
            <p:ph type="title"/>
          </p:nvPr>
        </p:nvSpPr>
        <p:spPr>
          <a:xfrm>
            <a:off x="414338" y="240506"/>
            <a:ext cx="81012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Key Data Properties to Consider in EDA</a:t>
            </a:r>
            <a:endParaRPr/>
          </a:p>
        </p:txBody>
      </p:sp>
      <p:sp>
        <p:nvSpPr>
          <p:cNvPr id="512" name="Google Shape;512;p6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55600" lvl="0" indent="-349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F7F7F"/>
                </a:solidFill>
              </a:rPr>
              <a:t>Structure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the “shape” of a data file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F7F7F"/>
                </a:solidFill>
              </a:rPr>
              <a:t>Granularity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fine/coarse is each datum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Char char="●"/>
            </a:pPr>
            <a:r>
              <a:rPr lang="en" b="1">
                <a:solidFill>
                  <a:srgbClr val="7030A0"/>
                </a:solidFill>
              </a:rPr>
              <a:t>Scope -- </a:t>
            </a:r>
            <a:r>
              <a:rPr lang="en" i="1">
                <a:solidFill>
                  <a:srgbClr val="7030A0"/>
                </a:solidFill>
                <a:latin typeface="Roboto Light"/>
                <a:ea typeface="Roboto Light"/>
                <a:cs typeface="Roboto Light"/>
                <a:sym typeface="Roboto Light"/>
              </a:rPr>
              <a:t>how (in)complete is the data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F7F7F"/>
                </a:solidFill>
              </a:rPr>
              <a:t>Temporality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is the data situated in time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800"/>
              </a:spcAft>
              <a:buSzPts val="2100"/>
              <a:buChar char="●"/>
            </a:pPr>
            <a:r>
              <a:rPr lang="en" b="1">
                <a:solidFill>
                  <a:srgbClr val="7F7F7F"/>
                </a:solidFill>
              </a:rPr>
              <a:t>Faithfulness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well does the data capture “reality”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62"/>
          <p:cNvSpPr/>
          <p:nvPr/>
        </p:nvSpPr>
        <p:spPr>
          <a:xfrm>
            <a:off x="628650" y="2772375"/>
            <a:ext cx="8267700" cy="457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8" name="Google Shape;518;p62"/>
          <p:cNvSpPr txBox="1">
            <a:spLocks noGrp="1"/>
          </p:cNvSpPr>
          <p:nvPr>
            <p:ph type="title"/>
          </p:nvPr>
        </p:nvSpPr>
        <p:spPr>
          <a:xfrm>
            <a:off x="414338" y="240506"/>
            <a:ext cx="81012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Key Data Properties to Consider in EDA</a:t>
            </a:r>
            <a:endParaRPr/>
          </a:p>
        </p:txBody>
      </p:sp>
      <p:sp>
        <p:nvSpPr>
          <p:cNvPr id="519" name="Google Shape;519;p62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55600" lvl="0" indent="-349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F7F7F"/>
                </a:solidFill>
              </a:rPr>
              <a:t>Structure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the “shape” of a data file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F7F7F"/>
                </a:solidFill>
              </a:rPr>
              <a:t>Granularity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fine/coarse is each datum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Char char="●"/>
            </a:pPr>
            <a:r>
              <a:rPr lang="en" b="1" i="1">
                <a:solidFill>
                  <a:srgbClr val="7F7F7F"/>
                </a:solidFill>
              </a:rPr>
              <a:t>Scope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(in)complete is the data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Char char="●"/>
            </a:pPr>
            <a:r>
              <a:rPr lang="en" b="1">
                <a:solidFill>
                  <a:srgbClr val="7030A0"/>
                </a:solidFill>
              </a:rPr>
              <a:t>Temporality</a:t>
            </a:r>
            <a:r>
              <a:rPr lang="en" b="1" i="1">
                <a:solidFill>
                  <a:srgbClr val="7030A0"/>
                </a:solidFill>
              </a:rPr>
              <a:t> -- </a:t>
            </a:r>
            <a:r>
              <a:rPr lang="en" i="1">
                <a:solidFill>
                  <a:srgbClr val="7030A0"/>
                </a:solidFill>
                <a:latin typeface="Roboto Light"/>
                <a:ea typeface="Roboto Light"/>
                <a:cs typeface="Roboto Light"/>
                <a:sym typeface="Roboto Light"/>
              </a:rPr>
              <a:t>how is the data situated in time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800"/>
              </a:spcAft>
              <a:buSzPts val="2100"/>
              <a:buChar char="●"/>
            </a:pPr>
            <a:r>
              <a:rPr lang="en" b="1">
                <a:solidFill>
                  <a:srgbClr val="7F7F7F"/>
                </a:solidFill>
              </a:rPr>
              <a:t>Faithfulness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well does the data capture “reality”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63"/>
          <p:cNvSpPr txBox="1">
            <a:spLocks noGrp="1"/>
          </p:cNvSpPr>
          <p:nvPr>
            <p:ph type="title"/>
          </p:nvPr>
        </p:nvSpPr>
        <p:spPr>
          <a:xfrm>
            <a:off x="158306" y="0"/>
            <a:ext cx="27678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Temporality</a:t>
            </a:r>
            <a:endParaRPr/>
          </a:p>
        </p:txBody>
      </p:sp>
      <p:sp>
        <p:nvSpPr>
          <p:cNvPr id="525" name="Google Shape;525;p63"/>
          <p:cNvSpPr txBox="1">
            <a:spLocks noGrp="1"/>
          </p:cNvSpPr>
          <p:nvPr>
            <p:ph type="body" idx="1"/>
          </p:nvPr>
        </p:nvSpPr>
        <p:spPr>
          <a:xfrm>
            <a:off x="502103" y="757387"/>
            <a:ext cx="86418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Light"/>
              <a:buChar char="●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Data changes – when was the data collected?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365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Light"/>
              <a:buChar char="●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What is the meaning of the time and date fields?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When the “event” </a:t>
            </a:r>
            <a:r>
              <a:rPr lang="en" b="1"/>
              <a:t>happened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When the data was </a:t>
            </a:r>
            <a:r>
              <a:rPr lang="en" b="1"/>
              <a:t>collected</a:t>
            </a:r>
            <a:r>
              <a:rPr lang="en"/>
              <a:t> 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or was</a:t>
            </a:r>
            <a:r>
              <a:rPr lang="en"/>
              <a:t> </a:t>
            </a:r>
            <a:r>
              <a:rPr lang="en" b="1"/>
              <a:t>entered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 into the system?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Date the data was copied into a database (look for many matching timestamps)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365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Light"/>
              <a:buChar char="●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Time depends on where! (Time zones &amp; daylight savings)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Learn to use </a:t>
            </a:r>
            <a:r>
              <a:rPr lang="en" b="1"/>
              <a:t>datetime</a:t>
            </a:r>
            <a:r>
              <a:rPr lang="en"/>
              <a:t> 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python library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Multiple string representation (depends on region): 07/08/09?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365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Light"/>
              <a:buChar char="●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Are there strange null values?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January 1</a:t>
            </a:r>
            <a:r>
              <a:rPr lang="en" baseline="30000">
                <a:latin typeface="Roboto Light"/>
                <a:ea typeface="Roboto Light"/>
                <a:cs typeface="Roboto Light"/>
                <a:sym typeface="Roboto Light"/>
              </a:rPr>
              <a:t>st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 1970, January 1</a:t>
            </a:r>
            <a:r>
              <a:rPr lang="en" baseline="30000">
                <a:latin typeface="Roboto Light"/>
                <a:ea typeface="Roboto Light"/>
                <a:cs typeface="Roboto Light"/>
                <a:sym typeface="Roboto Light"/>
              </a:rPr>
              <a:t>st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 1900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36550" algn="l" rtl="0">
              <a:lnSpc>
                <a:spcPct val="90000"/>
              </a:lnSpc>
              <a:spcBef>
                <a:spcPts val="1700"/>
              </a:spcBef>
              <a:spcAft>
                <a:spcPts val="800"/>
              </a:spcAft>
              <a:buClr>
                <a:schemeClr val="dk1"/>
              </a:buClr>
              <a:buSzPts val="2100"/>
              <a:buFont typeface="Roboto Light"/>
              <a:buChar char="●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Is there periodicity? Diurnal patterns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64"/>
          <p:cNvSpPr txBox="1">
            <a:spLocks noGrp="1"/>
          </p:cNvSpPr>
          <p:nvPr>
            <p:ph type="title"/>
          </p:nvPr>
        </p:nvSpPr>
        <p:spPr>
          <a:xfrm>
            <a:off x="414338" y="139922"/>
            <a:ext cx="81012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Unix Time / POSIX Time</a:t>
            </a:r>
            <a:endParaRPr/>
          </a:p>
        </p:txBody>
      </p:sp>
      <p:sp>
        <p:nvSpPr>
          <p:cNvPr id="532" name="Google Shape;532;p64"/>
          <p:cNvSpPr txBox="1">
            <a:spLocks noGrp="1"/>
          </p:cNvSpPr>
          <p:nvPr>
            <p:ph type="body" idx="1"/>
          </p:nvPr>
        </p:nvSpPr>
        <p:spPr>
          <a:xfrm>
            <a:off x="628650" y="1001594"/>
            <a:ext cx="7886700" cy="3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Char char="●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Time</a:t>
            </a:r>
            <a:r>
              <a:rPr lang="en"/>
              <a:t> </a:t>
            </a:r>
            <a:r>
              <a:rPr lang="en" b="1"/>
              <a:t>measured in seconds</a:t>
            </a:r>
            <a:r>
              <a:rPr lang="en"/>
              <a:t> 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since January 1</a:t>
            </a:r>
            <a:r>
              <a:rPr lang="en" baseline="30000">
                <a:latin typeface="Roboto Light"/>
                <a:ea typeface="Roboto Light"/>
                <a:cs typeface="Roboto Light"/>
                <a:sym typeface="Roboto Light"/>
              </a:rPr>
              <a:t>st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 1970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Minus leap seconds …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365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Light"/>
              <a:buChar char="●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Unix time follows Coordinated Universal Time (UTC)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International time standard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Measured at 0 degrees latitude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1028700" lvl="2" indent="-234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Light"/>
              <a:buChar char="■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Similar to Greenwich Mean Time (GMT)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No daylight savings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Time codes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365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Light"/>
              <a:buChar char="●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Time Zones: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800"/>
              </a:spcAft>
              <a:buClr>
                <a:schemeClr val="dk1"/>
              </a:buClr>
              <a:buSzPts val="18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San Francisco (UTC-8) </a:t>
            </a:r>
            <a:br>
              <a:rPr lang="en"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without daylight savings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533" name="Google Shape;533;p6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10893" y="2151153"/>
            <a:ext cx="3633108" cy="1925547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p64"/>
          <p:cNvSpPr/>
          <p:nvPr/>
        </p:nvSpPr>
        <p:spPr>
          <a:xfrm>
            <a:off x="85724" y="4701850"/>
            <a:ext cx="5015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latin typeface="Roboto Light"/>
                <a:ea typeface="Roboto Light"/>
                <a:cs typeface="Roboto Light"/>
                <a:sym typeface="Roboto Light"/>
                <a:hlinkClick r:id="rId4"/>
              </a:rPr>
              <a:t>https://en.wikipedia.org/wiki/Coordinated_Universal_Time</a:t>
            </a:r>
            <a:r>
              <a:rPr lang="en" sz="1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endParaRPr sz="14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6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6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Faithfulness and Missing Values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67"/>
          <p:cNvSpPr/>
          <p:nvPr/>
        </p:nvSpPr>
        <p:spPr>
          <a:xfrm>
            <a:off x="628650" y="2822725"/>
            <a:ext cx="8277300" cy="457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50" name="Google Shape;550;p67"/>
          <p:cNvSpPr txBox="1">
            <a:spLocks noGrp="1"/>
          </p:cNvSpPr>
          <p:nvPr>
            <p:ph type="title"/>
          </p:nvPr>
        </p:nvSpPr>
        <p:spPr>
          <a:xfrm>
            <a:off x="414338" y="240506"/>
            <a:ext cx="81012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Key Data Properties to Consider in EDA</a:t>
            </a:r>
            <a:endParaRPr/>
          </a:p>
        </p:txBody>
      </p:sp>
      <p:sp>
        <p:nvSpPr>
          <p:cNvPr id="551" name="Google Shape;551;p6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55600" lvl="0" indent="-349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F7F7F"/>
                </a:solidFill>
              </a:rPr>
              <a:t>Structure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the “shape” of a data file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F7F7F"/>
                </a:solidFill>
              </a:rPr>
              <a:t>Granularity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fine/coarse is each datum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Char char="●"/>
            </a:pPr>
            <a:r>
              <a:rPr lang="en" b="1">
                <a:solidFill>
                  <a:srgbClr val="7F7F7F"/>
                </a:solidFill>
              </a:rPr>
              <a:t>Scope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(in)complete is the data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030A0"/>
                </a:solidFill>
              </a:rPr>
              <a:t>Temporality -- </a:t>
            </a:r>
            <a:r>
              <a:rPr lang="en" i="1">
                <a:solidFill>
                  <a:srgbClr val="7030A0"/>
                </a:solidFill>
                <a:latin typeface="Roboto Light"/>
                <a:ea typeface="Roboto Light"/>
                <a:cs typeface="Roboto Light"/>
                <a:sym typeface="Roboto Light"/>
              </a:rPr>
              <a:t>how is the data situated in time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800"/>
              </a:spcAft>
              <a:buSzPts val="2100"/>
              <a:buChar char="●"/>
            </a:pPr>
            <a:r>
              <a:rPr lang="en" b="1">
                <a:solidFill>
                  <a:srgbClr val="7F7F7F"/>
                </a:solidFill>
              </a:rPr>
              <a:t>Faithfulness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well does the data capture “reality”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68"/>
          <p:cNvSpPr/>
          <p:nvPr/>
        </p:nvSpPr>
        <p:spPr>
          <a:xfrm>
            <a:off x="628650" y="3279925"/>
            <a:ext cx="8258100" cy="457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57" name="Google Shape;557;p68"/>
          <p:cNvSpPr txBox="1">
            <a:spLocks noGrp="1"/>
          </p:cNvSpPr>
          <p:nvPr>
            <p:ph type="title"/>
          </p:nvPr>
        </p:nvSpPr>
        <p:spPr>
          <a:xfrm>
            <a:off x="414338" y="240506"/>
            <a:ext cx="81012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Key Data Properties to Consider in EDA</a:t>
            </a:r>
            <a:endParaRPr/>
          </a:p>
        </p:txBody>
      </p:sp>
      <p:sp>
        <p:nvSpPr>
          <p:cNvPr id="558" name="Google Shape;558;p6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55600" lvl="0" indent="-349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F7F7F"/>
                </a:solidFill>
              </a:rPr>
              <a:t>Structure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the “shape” of a data file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F7F7F"/>
                </a:solidFill>
              </a:rPr>
              <a:t>Granularity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fine/coarse is each datum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Char char="●"/>
            </a:pPr>
            <a:r>
              <a:rPr lang="en" b="1">
                <a:solidFill>
                  <a:srgbClr val="7F7F7F"/>
                </a:solidFill>
              </a:rPr>
              <a:t>Scope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(in)complete is the data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SzPts val="2100"/>
              <a:buFont typeface="Noto Sans Symbols"/>
              <a:buChar char="●"/>
            </a:pPr>
            <a:r>
              <a:rPr lang="en" b="1">
                <a:solidFill>
                  <a:srgbClr val="7F7F7F"/>
                </a:solidFill>
              </a:rPr>
              <a:t>Temporality -- </a:t>
            </a:r>
            <a:r>
              <a:rPr lang="en" i="1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how is the data situated in time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55600" lvl="0" indent="-349250" algn="l" rtl="0">
              <a:lnSpc>
                <a:spcPct val="90000"/>
              </a:lnSpc>
              <a:spcBef>
                <a:spcPts val="1700"/>
              </a:spcBef>
              <a:spcAft>
                <a:spcPts val="800"/>
              </a:spcAft>
              <a:buSzPts val="2100"/>
              <a:buChar char="●"/>
            </a:pPr>
            <a:r>
              <a:rPr lang="en" b="1">
                <a:solidFill>
                  <a:srgbClr val="7030A0"/>
                </a:solidFill>
              </a:rPr>
              <a:t>Faithfulness -- </a:t>
            </a:r>
            <a:r>
              <a:rPr lang="en" i="1">
                <a:solidFill>
                  <a:srgbClr val="7030A0"/>
                </a:solidFill>
                <a:latin typeface="Roboto Light"/>
                <a:ea typeface="Roboto Light"/>
                <a:cs typeface="Roboto Light"/>
                <a:sym typeface="Roboto Light"/>
              </a:rPr>
              <a:t>how well does the data capture “reality”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/>
        </p:nvSpPr>
        <p:spPr>
          <a:xfrm>
            <a:off x="4126804" y="2019925"/>
            <a:ext cx="3255000" cy="9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Exploratory Data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Analysis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1" name="Google Shape;151;p24"/>
          <p:cNvSpPr txBox="1"/>
          <p:nvPr/>
        </p:nvSpPr>
        <p:spPr>
          <a:xfrm>
            <a:off x="1817894" y="2063636"/>
            <a:ext cx="1965900" cy="9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Data Cleaning</a:t>
            </a:r>
            <a:endParaRPr sz="30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2" name="Google Shape;152;p24"/>
          <p:cNvSpPr/>
          <p:nvPr/>
        </p:nvSpPr>
        <p:spPr>
          <a:xfrm>
            <a:off x="2701106" y="637082"/>
            <a:ext cx="3281100" cy="11244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3" name="Google Shape;153;p24"/>
          <p:cNvSpPr/>
          <p:nvPr/>
        </p:nvSpPr>
        <p:spPr>
          <a:xfrm rot="10800000">
            <a:off x="2701106" y="3382018"/>
            <a:ext cx="3281100" cy="11244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4" name="Google Shape;154;p24"/>
          <p:cNvSpPr txBox="1"/>
          <p:nvPr/>
        </p:nvSpPr>
        <p:spPr>
          <a:xfrm>
            <a:off x="6015656" y="3735827"/>
            <a:ext cx="308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… the infinite loop of data science.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69"/>
          <p:cNvSpPr txBox="1">
            <a:spLocks noGrp="1"/>
          </p:cNvSpPr>
          <p:nvPr>
            <p:ph type="title"/>
          </p:nvPr>
        </p:nvSpPr>
        <p:spPr>
          <a:xfrm>
            <a:off x="414338" y="80254"/>
            <a:ext cx="81012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Faithfulness: </a:t>
            </a:r>
            <a:r>
              <a:rPr lang="en" i="1"/>
              <a:t>Do I trust this data?</a:t>
            </a:r>
            <a:endParaRPr/>
          </a:p>
        </p:txBody>
      </p:sp>
      <p:sp>
        <p:nvSpPr>
          <p:cNvPr id="564" name="Google Shape;564;p69"/>
          <p:cNvSpPr txBox="1">
            <a:spLocks noGrp="1"/>
          </p:cNvSpPr>
          <p:nvPr>
            <p:ph type="body" idx="1"/>
          </p:nvPr>
        </p:nvSpPr>
        <p:spPr>
          <a:xfrm>
            <a:off x="414350" y="890075"/>
            <a:ext cx="6527700" cy="41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-3175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Does my data contain </a:t>
            </a:r>
            <a:r>
              <a:rPr lang="en" sz="1800" b="1"/>
              <a:t>unrealistic</a:t>
            </a:r>
            <a:r>
              <a:rPr lang="en" sz="1800"/>
              <a:t> </a:t>
            </a: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or</a:t>
            </a:r>
            <a:r>
              <a:rPr lang="en" sz="1800"/>
              <a:t> </a:t>
            </a:r>
            <a:r>
              <a:rPr lang="en" sz="1800" b="1"/>
              <a:t>“incorrect”</a:t>
            </a: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 values?</a:t>
            </a:r>
            <a:endParaRPr sz="15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Dates in the future for events in the past</a:t>
            </a:r>
            <a:endParaRPr sz="15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Locations that don’t exist</a:t>
            </a:r>
            <a:endParaRPr sz="15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Negative counts</a:t>
            </a:r>
            <a:endParaRPr sz="15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Misspellings of names</a:t>
            </a:r>
            <a:endParaRPr sz="15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Large outliers</a:t>
            </a:r>
            <a:endParaRPr sz="1500"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17500" algn="l" rtl="0">
              <a:lnSpc>
                <a:spcPct val="8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Does my data violate </a:t>
            </a:r>
            <a:r>
              <a:rPr lang="en" sz="1800" b="1"/>
              <a:t>obvious dependencies</a:t>
            </a: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?</a:t>
            </a:r>
            <a:endParaRPr sz="15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E.g., age and birthday don’t match </a:t>
            </a:r>
            <a:endParaRPr sz="1500"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17500" algn="l" rtl="0">
              <a:lnSpc>
                <a:spcPct val="8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Was the data </a:t>
            </a:r>
            <a:r>
              <a:rPr lang="en" sz="1800" b="1"/>
              <a:t>entered by hand</a:t>
            </a: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?</a:t>
            </a:r>
            <a:endParaRPr sz="15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Spelling errors, fields shifted …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Did the form require fields or provide default values?</a:t>
            </a:r>
            <a:endParaRPr sz="1500"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17500" algn="l" rtl="0">
              <a:lnSpc>
                <a:spcPct val="8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Are there obvious signs of </a:t>
            </a:r>
            <a:r>
              <a:rPr lang="en" sz="1800" b="1"/>
              <a:t>data falsification</a:t>
            </a: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:</a:t>
            </a:r>
            <a:endParaRPr sz="15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Repeated names, fake looking email addresses, repeated use of uncommon names or fields.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70"/>
          <p:cNvSpPr txBox="1">
            <a:spLocks noGrp="1"/>
          </p:cNvSpPr>
          <p:nvPr>
            <p:ph type="title"/>
          </p:nvPr>
        </p:nvSpPr>
        <p:spPr>
          <a:xfrm>
            <a:off x="288769" y="-67615"/>
            <a:ext cx="8771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Signs that your data may not be faithful</a:t>
            </a:r>
            <a:endParaRPr/>
          </a:p>
        </p:txBody>
      </p:sp>
      <p:sp>
        <p:nvSpPr>
          <p:cNvPr id="571" name="Google Shape;571;p70"/>
          <p:cNvSpPr txBox="1">
            <a:spLocks noGrp="1"/>
          </p:cNvSpPr>
          <p:nvPr>
            <p:ph type="body" idx="1"/>
          </p:nvPr>
        </p:nvSpPr>
        <p:spPr>
          <a:xfrm>
            <a:off x="570694" y="839626"/>
            <a:ext cx="8296500" cy="41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Light"/>
              <a:buChar char="●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Missing Values/Default values?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What do they look like?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1028700" lvl="2" indent="-234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Light"/>
              <a:buChar char="■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“   “,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1028700" lvl="2" indent="-234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Light"/>
              <a:buChar char="■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0,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1028700" lvl="2" indent="-234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Light"/>
              <a:buChar char="■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-1, 999, 12345,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1028700" lvl="2" indent="-234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Light"/>
              <a:buChar char="■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NaN, Null,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1028700" lvl="2" indent="-234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Light"/>
              <a:buChar char="■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1970, 1900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71"/>
          <p:cNvSpPr txBox="1">
            <a:spLocks noGrp="1"/>
          </p:cNvSpPr>
          <p:nvPr>
            <p:ph type="title"/>
          </p:nvPr>
        </p:nvSpPr>
        <p:spPr>
          <a:xfrm>
            <a:off x="292742" y="0"/>
            <a:ext cx="81012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What to do with the Missing Values?</a:t>
            </a:r>
            <a:endParaRPr/>
          </a:p>
        </p:txBody>
      </p:sp>
      <p:sp>
        <p:nvSpPr>
          <p:cNvPr id="577" name="Google Shape;577;p71"/>
          <p:cNvSpPr txBox="1">
            <a:spLocks noGrp="1"/>
          </p:cNvSpPr>
          <p:nvPr>
            <p:ph type="body" idx="1"/>
          </p:nvPr>
        </p:nvSpPr>
        <p:spPr>
          <a:xfrm>
            <a:off x="216846" y="695604"/>
            <a:ext cx="8622300" cy="4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Char char="●"/>
            </a:pPr>
            <a:r>
              <a:rPr lang="en" b="1"/>
              <a:t>Drop records</a:t>
            </a:r>
            <a:r>
              <a:rPr lang="en"/>
              <a:t> 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with missing values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Probably most common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b="1"/>
              <a:t>Caution: 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check for biases introduced by dropped values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1028700" lvl="2" indent="-234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Light"/>
              <a:buChar char="■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Missing or corrupt records might be related to something of interest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365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Char char="●"/>
            </a:pPr>
            <a:r>
              <a:rPr lang="en" b="1"/>
              <a:t>Imputation:</a:t>
            </a:r>
            <a:r>
              <a:rPr lang="en"/>
              <a:t> 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(Inferring missing values)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b="1"/>
              <a:t>Mean Imputation:</a:t>
            </a:r>
            <a:r>
              <a:rPr lang="en"/>
              <a:t> 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replace with an average value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1028700" lvl="2" indent="-234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Light"/>
              <a:buChar char="■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Which mean?  Often use closest related subgroup mean.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b="1"/>
              <a:t>Hot deck imputation:</a:t>
            </a:r>
            <a:r>
              <a:rPr lang="en"/>
              <a:t> 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replace with a random value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1028700" lvl="2" indent="-234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Light"/>
              <a:buChar char="■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Choose a random value from the subgroup and use it for the missing value.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365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Char char="●"/>
            </a:pPr>
            <a:r>
              <a:rPr lang="en" b="1"/>
              <a:t>Prof. Gonzalez Suggestion:</a:t>
            </a:r>
            <a:r>
              <a:rPr lang="en"/>
              <a:t> </a:t>
            </a:r>
            <a:endParaRPr/>
          </a:p>
          <a:p>
            <a:pPr marL="6858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Drop missing values </a:t>
            </a:r>
            <a:r>
              <a:rPr lang="en" b="1"/>
              <a:t>but check for induced bias (use domain knowledge)</a:t>
            </a:r>
            <a:endParaRPr/>
          </a:p>
          <a:p>
            <a:pPr marL="6858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Directly</a:t>
            </a:r>
            <a:r>
              <a:rPr lang="en" b="1"/>
              <a:t> model missing values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 during future analysis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72"/>
          <p:cNvSpPr txBox="1">
            <a:spLocks noGrp="1"/>
          </p:cNvSpPr>
          <p:nvPr>
            <p:ph type="title"/>
          </p:nvPr>
        </p:nvSpPr>
        <p:spPr>
          <a:xfrm>
            <a:off x="288769" y="-67615"/>
            <a:ext cx="8771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</a:pPr>
            <a:r>
              <a:rPr lang="en"/>
              <a:t>Signs that your data may not be faithful</a:t>
            </a:r>
            <a:endParaRPr/>
          </a:p>
        </p:txBody>
      </p:sp>
      <p:sp>
        <p:nvSpPr>
          <p:cNvPr id="584" name="Google Shape;584;p72"/>
          <p:cNvSpPr txBox="1">
            <a:spLocks noGrp="1"/>
          </p:cNvSpPr>
          <p:nvPr>
            <p:ph type="body" idx="1"/>
          </p:nvPr>
        </p:nvSpPr>
        <p:spPr>
          <a:xfrm>
            <a:off x="418300" y="926550"/>
            <a:ext cx="8489700" cy="40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-3429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●"/>
            </a:pPr>
            <a:r>
              <a:rPr lang="en" sz="1800" b="1"/>
              <a:t>Missing </a:t>
            </a: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Values or </a:t>
            </a:r>
            <a:r>
              <a:rPr lang="en" sz="1800" b="1"/>
              <a:t>default</a:t>
            </a:r>
            <a:r>
              <a:rPr lang="en" sz="1800"/>
              <a:t> </a:t>
            </a: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values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42900" algn="l" rtl="0">
              <a:lnSpc>
                <a:spcPct val="7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Truncated data (early excel limits: 65536 Rows, 255 Columns)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55600" algn="l" rtl="0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b="1"/>
              <a:t>Soln: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 be aware of consequences in analysis ⇒ how did truncation affect sample?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42900" algn="l" rtl="0">
              <a:lnSpc>
                <a:spcPct val="7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Time Zone Inconsistencies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55600" algn="l" rtl="0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b="1"/>
              <a:t>Soln 1: 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convert to a common timezone (e.g., UTC) 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55600" algn="l" rtl="0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b="1"/>
              <a:t>Soln 2: 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convert to the timezone of the location – useful in modeling behavior.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42900" algn="l" rtl="0">
              <a:lnSpc>
                <a:spcPct val="7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Duplicated Records or Fields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55600" algn="l" rtl="0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b="1"/>
              <a:t>Soln: 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identify and eliminate (use primary key) ⇒ implications on sample?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42900" algn="l" rtl="0">
              <a:lnSpc>
                <a:spcPct val="7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Spelling Errors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55600" algn="l" rtl="0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b="1"/>
              <a:t>Soln: 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Apply corrections or drop records not in a dictionary ⇒ implications on sample?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42900" algn="l" rtl="0">
              <a:lnSpc>
                <a:spcPct val="7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Units not specified or consistent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55600" algn="l" rtl="0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b="1"/>
              <a:t>Solns:</a:t>
            </a:r>
            <a:r>
              <a:rPr lang="en"/>
              <a:t> 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Infer units, check values are in reasonable ranges for data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42900" algn="l" rtl="0">
              <a:lnSpc>
                <a:spcPct val="70000"/>
              </a:lnSpc>
              <a:spcBef>
                <a:spcPts val="1700"/>
              </a:spcBef>
              <a:spcAft>
                <a:spcPts val="800"/>
              </a:spcAft>
              <a:buClr>
                <a:schemeClr val="dk1"/>
              </a:buClr>
              <a:buSzPts val="18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Others…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7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7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75"/>
          <p:cNvSpPr txBox="1">
            <a:spLocks noGrp="1"/>
          </p:cNvSpPr>
          <p:nvPr>
            <p:ph type="title"/>
          </p:nvPr>
        </p:nvSpPr>
        <p:spPr>
          <a:xfrm>
            <a:off x="414338" y="99312"/>
            <a:ext cx="81012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entury Gothic"/>
              <a:buNone/>
            </a:pPr>
            <a:r>
              <a:rPr lang="en" sz="2700" b="1"/>
              <a:t>Summary:</a:t>
            </a:r>
            <a:r>
              <a:rPr lang="en" sz="2700"/>
              <a:t> How do you do EDA/Data Cleaning?</a:t>
            </a:r>
            <a:endParaRPr/>
          </a:p>
        </p:txBody>
      </p:sp>
      <p:sp>
        <p:nvSpPr>
          <p:cNvPr id="600" name="Google Shape;600;p75"/>
          <p:cNvSpPr txBox="1">
            <a:spLocks noGrp="1"/>
          </p:cNvSpPr>
          <p:nvPr>
            <p:ph type="body" idx="1"/>
          </p:nvPr>
        </p:nvSpPr>
        <p:spPr>
          <a:xfrm>
            <a:off x="552450" y="866006"/>
            <a:ext cx="7886700" cy="39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●"/>
            </a:pPr>
            <a:r>
              <a:rPr lang="en" sz="1700" dirty="0">
                <a:latin typeface="Roboto Light"/>
                <a:ea typeface="Roboto Light"/>
                <a:cs typeface="Roboto Light"/>
                <a:sym typeface="Roboto Light"/>
              </a:rPr>
              <a:t>Examine data and metadata: </a:t>
            </a:r>
            <a:endParaRPr sz="1700" dirty="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92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oboto Light"/>
              <a:buChar char="○"/>
            </a:pPr>
            <a:r>
              <a:rPr lang="en" sz="1700" dirty="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What is the date, size, organization, and structure of the data?</a:t>
            </a:r>
            <a:endParaRPr sz="1700" dirty="0"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oboto Light"/>
              <a:buChar char="●"/>
            </a:pPr>
            <a:r>
              <a:rPr lang="en" sz="1700" dirty="0">
                <a:latin typeface="Roboto Light"/>
                <a:ea typeface="Roboto Light"/>
                <a:cs typeface="Roboto Light"/>
                <a:sym typeface="Roboto Light"/>
              </a:rPr>
              <a:t>Examine each field/attribute/dimension individually</a:t>
            </a:r>
            <a:endParaRPr sz="1700" dirty="0"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oboto Light"/>
              <a:buChar char="●"/>
            </a:pPr>
            <a:r>
              <a:rPr lang="en" sz="1700" dirty="0">
                <a:latin typeface="Roboto Light"/>
                <a:ea typeface="Roboto Light"/>
                <a:cs typeface="Roboto Light"/>
                <a:sym typeface="Roboto Light"/>
              </a:rPr>
              <a:t>Examine pairs of related dimensions</a:t>
            </a:r>
            <a:endParaRPr sz="1700" dirty="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92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oboto Light"/>
              <a:buChar char="○"/>
            </a:pPr>
            <a:r>
              <a:rPr lang="en" sz="1700" dirty="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Stratifying earlier analysis: break down grades by major … </a:t>
            </a:r>
            <a:endParaRPr sz="1700" dirty="0">
              <a:latin typeface="Roboto Light"/>
              <a:ea typeface="Roboto Light"/>
              <a:cs typeface="Roboto Light"/>
              <a:sym typeface="Roboto Light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oboto Light"/>
              <a:buChar char="●"/>
            </a:pPr>
            <a:r>
              <a:rPr lang="en" sz="1700" dirty="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Along the way:</a:t>
            </a:r>
            <a:endParaRPr sz="1700" dirty="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92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 Light"/>
              <a:buChar char="○"/>
            </a:pPr>
            <a:r>
              <a:rPr lang="en" sz="1700" dirty="0">
                <a:latin typeface="Roboto Light"/>
                <a:ea typeface="Roboto Light"/>
                <a:cs typeface="Roboto Light"/>
                <a:sym typeface="Roboto Light"/>
              </a:rPr>
              <a:t>Visualize/summarize the data </a:t>
            </a:r>
            <a:endParaRPr sz="1700" dirty="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92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 Light"/>
              <a:buChar char="○"/>
            </a:pPr>
            <a:r>
              <a:rPr lang="en" sz="1700" dirty="0">
                <a:latin typeface="Roboto Light"/>
                <a:ea typeface="Roboto Light"/>
                <a:cs typeface="Roboto Light"/>
                <a:sym typeface="Roboto Light"/>
              </a:rPr>
              <a:t>Validate assumptions about data and collection process</a:t>
            </a:r>
            <a:endParaRPr sz="1700" dirty="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92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oboto Light"/>
              <a:buChar char="○"/>
            </a:pPr>
            <a:r>
              <a:rPr lang="en" sz="1700" dirty="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Identify and address anomalies </a:t>
            </a:r>
            <a:endParaRPr sz="1700" dirty="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92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oboto Light"/>
              <a:buChar char="○"/>
            </a:pPr>
            <a:r>
              <a:rPr lang="en" sz="1700" dirty="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Apply data transformations and corrections</a:t>
            </a:r>
            <a:endParaRPr sz="1700" dirty="0">
              <a:latin typeface="Roboto Light"/>
              <a:ea typeface="Roboto Light"/>
              <a:cs typeface="Roboto Light"/>
              <a:sym typeface="Roboto Light"/>
            </a:endParaRPr>
          </a:p>
          <a:p>
            <a:pPr marL="685800" lvl="1" indent="-3492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Char char="○"/>
            </a:pPr>
            <a:r>
              <a:rPr lang="en" sz="1700" b="1" i="1" dirty="0">
                <a:solidFill>
                  <a:srgbClr val="000000"/>
                </a:solidFill>
              </a:rPr>
              <a:t>Record everything you do! (why?)</a:t>
            </a:r>
            <a:endParaRPr sz="17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74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The process of transforming</a:t>
            </a:r>
            <a:r>
              <a:rPr lang="en" sz="1800"/>
              <a:t> </a:t>
            </a:r>
            <a:r>
              <a:rPr lang="en" sz="1800" b="1"/>
              <a:t>raw data </a:t>
            </a: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to facilitate subsequent analysis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74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Data cleaning often addresses </a:t>
            </a:r>
            <a:r>
              <a:rPr lang="en" sz="1800" b="1"/>
              <a:t>issues</a:t>
            </a:r>
            <a:endParaRPr sz="1800"/>
          </a:p>
          <a:p>
            <a:pPr marL="914400" lvl="1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 Light"/>
              <a:buChar char="○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structure / formatting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marL="914400" lvl="1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 Light"/>
              <a:buChar char="○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missing or corrupted values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marL="914400" lvl="1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 Light"/>
              <a:buChar char="○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unit conversion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marL="914400" lvl="1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 Light"/>
              <a:buChar char="○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encoding text as numbers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marL="914400" lvl="1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 Light"/>
              <a:buChar char="○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… 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74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Sadly, data cleaning is a big part of data science…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60" name="Google Shape;160;p25"/>
          <p:cNvSpPr txBox="1"/>
          <p:nvPr/>
        </p:nvSpPr>
        <p:spPr>
          <a:xfrm>
            <a:off x="380344" y="418778"/>
            <a:ext cx="4680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Data Cleaning</a:t>
            </a:r>
            <a:endParaRPr sz="24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61" name="Google Shape;161;p25" descr="Screen Shot 2014-10-29 at 7.02.51 P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4335" y="5506285"/>
            <a:ext cx="7931013" cy="2870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6" descr="Screen Shot 2014-10-29 at 7.02.51 P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6497" y="1136615"/>
            <a:ext cx="7931013" cy="2870273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6"/>
          <p:cNvSpPr txBox="1"/>
          <p:nvPr/>
        </p:nvSpPr>
        <p:spPr>
          <a:xfrm>
            <a:off x="380344" y="-1678494"/>
            <a:ext cx="4680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Cleaning</a:t>
            </a:r>
            <a:endParaRPr sz="4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/>
        </p:nvSpPr>
        <p:spPr>
          <a:xfrm>
            <a:off x="4126804" y="2019925"/>
            <a:ext cx="3255000" cy="9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Exploratory Data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Analysis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73" name="Google Shape;173;p27"/>
          <p:cNvSpPr txBox="1"/>
          <p:nvPr/>
        </p:nvSpPr>
        <p:spPr>
          <a:xfrm>
            <a:off x="1817894" y="2063636"/>
            <a:ext cx="1965900" cy="9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Data Cleaning</a:t>
            </a:r>
            <a:endParaRPr sz="30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74" name="Google Shape;174;p27"/>
          <p:cNvSpPr/>
          <p:nvPr/>
        </p:nvSpPr>
        <p:spPr>
          <a:xfrm>
            <a:off x="2701106" y="637082"/>
            <a:ext cx="3281100" cy="11244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5" name="Google Shape;175;p27"/>
          <p:cNvSpPr/>
          <p:nvPr/>
        </p:nvSpPr>
        <p:spPr>
          <a:xfrm rot="10800000">
            <a:off x="2701106" y="3382018"/>
            <a:ext cx="3281100" cy="11244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6" name="Google Shape;176;p27"/>
          <p:cNvSpPr txBox="1"/>
          <p:nvPr/>
        </p:nvSpPr>
        <p:spPr>
          <a:xfrm>
            <a:off x="6015656" y="3735827"/>
            <a:ext cx="308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… the infinite loop of data science.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body" idx="1"/>
          </p:nvPr>
        </p:nvSpPr>
        <p:spPr>
          <a:xfrm>
            <a:off x="283216" y="1731750"/>
            <a:ext cx="9244500" cy="33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000">
                <a:latin typeface="Roboto Light"/>
                <a:ea typeface="Roboto Light"/>
                <a:cs typeface="Roboto Light"/>
                <a:sym typeface="Roboto Light"/>
              </a:rPr>
              <a:t>The process of </a:t>
            </a:r>
            <a:r>
              <a:rPr lang="en" sz="2000" b="1"/>
              <a:t>transforming</a:t>
            </a:r>
            <a:r>
              <a:rPr lang="en" sz="2000">
                <a:latin typeface="Roboto Light"/>
                <a:ea typeface="Roboto Light"/>
                <a:cs typeface="Roboto Light"/>
                <a:sym typeface="Roboto Light"/>
              </a:rPr>
              <a:t>, </a:t>
            </a:r>
            <a:r>
              <a:rPr lang="en" sz="2000" b="1"/>
              <a:t>visualizing</a:t>
            </a:r>
            <a:r>
              <a:rPr lang="en" sz="2000">
                <a:latin typeface="Roboto Light"/>
                <a:ea typeface="Roboto Light"/>
                <a:cs typeface="Roboto Light"/>
                <a:sym typeface="Roboto Light"/>
              </a:rPr>
              <a:t>, and </a:t>
            </a:r>
            <a:r>
              <a:rPr lang="en" sz="2000" b="1"/>
              <a:t>summarizing</a:t>
            </a:r>
            <a:r>
              <a:rPr lang="en" sz="2000">
                <a:latin typeface="Roboto Light"/>
                <a:ea typeface="Roboto Light"/>
                <a:cs typeface="Roboto Light"/>
                <a:sym typeface="Roboto Light"/>
              </a:rPr>
              <a:t> data to:</a:t>
            </a:r>
            <a:endParaRPr sz="2000">
              <a:latin typeface="Roboto Light"/>
              <a:ea typeface="Roboto Light"/>
              <a:cs typeface="Roboto Light"/>
              <a:sym typeface="Roboto Light"/>
            </a:endParaRPr>
          </a:p>
          <a:p>
            <a:pPr marL="914400" lvl="1" indent="-3683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oboto Light"/>
              <a:buChar char="○"/>
            </a:pPr>
            <a:r>
              <a:rPr lang="en" sz="2000">
                <a:latin typeface="Roboto Light"/>
                <a:ea typeface="Roboto Light"/>
                <a:cs typeface="Roboto Light"/>
                <a:sym typeface="Roboto Light"/>
              </a:rPr>
              <a:t>Build/confirm understanding of the data and its provenance</a:t>
            </a:r>
            <a:endParaRPr sz="2000">
              <a:latin typeface="Roboto Light"/>
              <a:ea typeface="Roboto Light"/>
              <a:cs typeface="Roboto Light"/>
              <a:sym typeface="Roboto Light"/>
            </a:endParaRPr>
          </a:p>
          <a:p>
            <a:pPr marL="914400" lvl="1" indent="-3683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oboto Light"/>
              <a:buChar char="○"/>
            </a:pPr>
            <a:r>
              <a:rPr lang="en" sz="2000">
                <a:latin typeface="Roboto Light"/>
                <a:ea typeface="Roboto Light"/>
                <a:cs typeface="Roboto Light"/>
                <a:sym typeface="Roboto Light"/>
              </a:rPr>
              <a:t>Identify and address potential issues in the data</a:t>
            </a:r>
            <a:endParaRPr sz="2000">
              <a:latin typeface="Roboto Light"/>
              <a:ea typeface="Roboto Light"/>
              <a:cs typeface="Roboto Light"/>
              <a:sym typeface="Roboto Light"/>
            </a:endParaRPr>
          </a:p>
          <a:p>
            <a:pPr marL="914400" lvl="1" indent="-3683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oboto Light"/>
              <a:buChar char="○"/>
            </a:pPr>
            <a:r>
              <a:rPr lang="en" sz="2000">
                <a:latin typeface="Roboto Light"/>
                <a:ea typeface="Roboto Light"/>
                <a:cs typeface="Roboto Light"/>
                <a:sym typeface="Roboto Light"/>
              </a:rPr>
              <a:t>Inform the subsequent analysis</a:t>
            </a:r>
            <a:endParaRPr sz="2000">
              <a:latin typeface="Roboto Light"/>
              <a:ea typeface="Roboto Light"/>
              <a:cs typeface="Roboto Light"/>
              <a:sym typeface="Roboto Light"/>
            </a:endParaRPr>
          </a:p>
          <a:p>
            <a:pPr marL="914400" lvl="1" indent="-3683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oboto Light"/>
              <a:buChar char="○"/>
            </a:pPr>
            <a:r>
              <a:rPr lang="en" sz="2000">
                <a:latin typeface="Roboto Light"/>
                <a:ea typeface="Roboto Light"/>
                <a:cs typeface="Roboto Light"/>
                <a:sym typeface="Roboto Light"/>
              </a:rPr>
              <a:t>discover </a:t>
            </a:r>
            <a:r>
              <a:rPr lang="en" sz="2000" i="1">
                <a:latin typeface="Roboto Light"/>
                <a:ea typeface="Roboto Light"/>
                <a:cs typeface="Roboto Light"/>
                <a:sym typeface="Roboto Light"/>
              </a:rPr>
              <a:t>potential</a:t>
            </a:r>
            <a:r>
              <a:rPr lang="en" sz="2000">
                <a:latin typeface="Roboto Light"/>
                <a:ea typeface="Roboto Light"/>
                <a:cs typeface="Roboto Light"/>
                <a:sym typeface="Roboto Light"/>
              </a:rPr>
              <a:t> hypothesis … (be careful)</a:t>
            </a:r>
            <a:endParaRPr sz="2000"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oboto"/>
              <a:buChar char="●"/>
            </a:pPr>
            <a:r>
              <a:rPr lang="en" sz="2000" b="1"/>
              <a:t>EDA is an open-ended analysis</a:t>
            </a:r>
            <a:endParaRPr sz="2000" b="1"/>
          </a:p>
          <a:p>
            <a:pPr marL="914400" lvl="1" indent="-3683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oboto Light"/>
              <a:buChar char="○"/>
            </a:pPr>
            <a:r>
              <a:rPr lang="en" sz="2000">
                <a:latin typeface="Roboto Light"/>
                <a:ea typeface="Roboto Light"/>
                <a:cs typeface="Roboto Light"/>
                <a:sym typeface="Roboto Light"/>
              </a:rPr>
              <a:t>Be willing to find something surprising</a:t>
            </a:r>
            <a:endParaRPr sz="20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82" name="Google Shape;182;p28"/>
          <p:cNvSpPr txBox="1"/>
          <p:nvPr/>
        </p:nvSpPr>
        <p:spPr>
          <a:xfrm>
            <a:off x="82769" y="328225"/>
            <a:ext cx="73194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Exploratory Data Analysis</a:t>
            </a:r>
            <a:endParaRPr sz="2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83" name="Google Shape;183;p28"/>
          <p:cNvSpPr txBox="1"/>
          <p:nvPr/>
        </p:nvSpPr>
        <p:spPr>
          <a:xfrm>
            <a:off x="3662858" y="328224"/>
            <a:ext cx="9885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(EDA)</a:t>
            </a:r>
            <a:endParaRPr sz="2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84" name="Google Shape;184;p28"/>
          <p:cNvSpPr txBox="1"/>
          <p:nvPr/>
        </p:nvSpPr>
        <p:spPr>
          <a:xfrm>
            <a:off x="2412125" y="1180029"/>
            <a:ext cx="37368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i="1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“Getting to know the data”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ectur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C9DAF8"/>
      </a:lt2>
      <a:accent1>
        <a:srgbClr val="4B2E83"/>
      </a:accent1>
      <a:accent2>
        <a:srgbClr val="C04E36"/>
      </a:accent2>
      <a:accent3>
        <a:srgbClr val="278B4C"/>
      </a:accent3>
      <a:accent4>
        <a:srgbClr val="C0AE36"/>
      </a:accent4>
      <a:accent5>
        <a:srgbClr val="B7A57A"/>
      </a:accent5>
      <a:accent6>
        <a:srgbClr val="85754D"/>
      </a:accent6>
      <a:hlink>
        <a:srgbClr val="4B2E8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2473</Words>
  <Application>Microsoft Office PowerPoint</Application>
  <PresentationFormat>On-screen Show (16:9)</PresentationFormat>
  <Paragraphs>478</Paragraphs>
  <Slides>56</Slides>
  <Notes>56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6" baseType="lpstr">
      <vt:lpstr>Century Gothic</vt:lpstr>
      <vt:lpstr>Roboto</vt:lpstr>
      <vt:lpstr>Arial</vt:lpstr>
      <vt:lpstr>Helvetica Neue</vt:lpstr>
      <vt:lpstr>Times</vt:lpstr>
      <vt:lpstr>Noto Sans Symbols</vt:lpstr>
      <vt:lpstr>Roboto Light</vt:lpstr>
      <vt:lpstr>Calibri</vt:lpstr>
      <vt:lpstr>Courier</vt:lpstr>
      <vt:lpstr>Simple Lecture</vt:lpstr>
      <vt:lpstr>Data Cleaning and EDA</vt:lpstr>
      <vt:lpstr>Previously 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File Formats and Structure </vt:lpstr>
      <vt:lpstr>What should we look for?</vt:lpstr>
      <vt:lpstr>Key Data Properties to Consider in EDA</vt:lpstr>
      <vt:lpstr>Key Data Properties to Consider in EDA</vt:lpstr>
      <vt:lpstr>Rectangular Data</vt:lpstr>
      <vt:lpstr>Rectangular Data</vt:lpstr>
      <vt:lpstr>How are these data files formatted?</vt:lpstr>
      <vt:lpstr>Comma and Tab Separated Values Files</vt:lpstr>
      <vt:lpstr>JavaScript Object Notation (JSON)</vt:lpstr>
      <vt:lpstr>Extensible Markup Language - XML (another kind of nested data)</vt:lpstr>
      <vt:lpstr>Log Data</vt:lpstr>
      <vt:lpstr>PowerPoint Presentation</vt:lpstr>
      <vt:lpstr>Keys and Joins </vt:lpstr>
      <vt:lpstr>Structure: Keys</vt:lpstr>
      <vt:lpstr>Structure: Keys</vt:lpstr>
      <vt:lpstr>Questions to ask about Structure</vt:lpstr>
      <vt:lpstr>PowerPoint Presentation</vt:lpstr>
      <vt:lpstr>Variable Types </vt:lpstr>
      <vt:lpstr>PowerPoint Presentation</vt:lpstr>
      <vt:lpstr>What is the type of variable?</vt:lpstr>
      <vt:lpstr>PowerPoint Presentation</vt:lpstr>
      <vt:lpstr>Granularity, Scope, and Temporality </vt:lpstr>
      <vt:lpstr>Key Data Properties to Consider in EDA</vt:lpstr>
      <vt:lpstr>Key Data Properties to Consider in EDA</vt:lpstr>
      <vt:lpstr>Granularity</vt:lpstr>
      <vt:lpstr>Key Data Properties to Consider in EDA</vt:lpstr>
      <vt:lpstr>Key Data Properties to Consider in EDA</vt:lpstr>
      <vt:lpstr>Scope</vt:lpstr>
      <vt:lpstr>PowerPoint Presentation</vt:lpstr>
      <vt:lpstr>Key Data Properties to Consider in EDA</vt:lpstr>
      <vt:lpstr>Key Data Properties to Consider in EDA</vt:lpstr>
      <vt:lpstr>Temporality</vt:lpstr>
      <vt:lpstr>Unix Time / POSIX Time</vt:lpstr>
      <vt:lpstr>PowerPoint Presentation</vt:lpstr>
      <vt:lpstr>Faithfulness and Missing Values </vt:lpstr>
      <vt:lpstr>Key Data Properties to Consider in EDA</vt:lpstr>
      <vt:lpstr>Key Data Properties to Consider in EDA</vt:lpstr>
      <vt:lpstr>Faithfulness: Do I trust this data?</vt:lpstr>
      <vt:lpstr>Signs that your data may not be faithful</vt:lpstr>
      <vt:lpstr>What to do with the Missing Values?</vt:lpstr>
      <vt:lpstr>Signs that your data may not be faithful</vt:lpstr>
      <vt:lpstr>PowerPoint Presentation</vt:lpstr>
      <vt:lpstr>Summary </vt:lpstr>
      <vt:lpstr>Summary: How do you do EDA/Data Cleaning?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Cleaning and EDA</dc:title>
  <cp:lastModifiedBy>lenovo</cp:lastModifiedBy>
  <cp:revision>6</cp:revision>
  <dcterms:modified xsi:type="dcterms:W3CDTF">2023-10-25T18:38:08Z</dcterms:modified>
</cp:coreProperties>
</file>